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578" r:id="rId2"/>
    <p:sldId id="289" r:id="rId3"/>
    <p:sldId id="288" r:id="rId4"/>
    <p:sldId id="301" r:id="rId5"/>
    <p:sldId id="302" r:id="rId6"/>
    <p:sldId id="275" r:id="rId7"/>
    <p:sldId id="274" r:id="rId8"/>
    <p:sldId id="276" r:id="rId9"/>
    <p:sldId id="286" r:id="rId10"/>
    <p:sldId id="281" r:id="rId11"/>
    <p:sldId id="277" r:id="rId12"/>
    <p:sldId id="278" r:id="rId13"/>
    <p:sldId id="280" r:id="rId14"/>
    <p:sldId id="279" r:id="rId15"/>
    <p:sldId id="282" r:id="rId16"/>
    <p:sldId id="283" r:id="rId17"/>
    <p:sldId id="284" r:id="rId18"/>
    <p:sldId id="285" r:id="rId19"/>
    <p:sldId id="287" r:id="rId20"/>
    <p:sldId id="303" r:id="rId21"/>
    <p:sldId id="298" r:id="rId22"/>
    <p:sldId id="300" r:id="rId23"/>
    <p:sldId id="299" r:id="rId24"/>
    <p:sldId id="297" r:id="rId25"/>
    <p:sldId id="290" r:id="rId26"/>
    <p:sldId id="292" r:id="rId27"/>
    <p:sldId id="291" r:id="rId2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y Clairmont" initials="TC" lastIdx="1" clrIdx="0">
    <p:extLst>
      <p:ext uri="{19B8F6BF-5375-455C-9EA6-DF929625EA0E}">
        <p15:presenceInfo xmlns:p15="http://schemas.microsoft.com/office/powerpoint/2012/main" userId="7ee081657271a2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484" autoAdjust="0"/>
  </p:normalViewPr>
  <p:slideViewPr>
    <p:cSldViewPr>
      <p:cViewPr varScale="1">
        <p:scale>
          <a:sx n="71" d="100"/>
          <a:sy n="71" d="100"/>
        </p:scale>
        <p:origin x="1205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1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F953561F-D353-47DE-BF84-72710D9B7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41:36.1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24508,'0'728'0,"728"-728"0,-728-728 0,-728 728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06:48:07.6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24500,'0'474'0,"3137"-474"0,-3137-474 0,-3137 474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06:48:22.1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24522,'0'1144'0,"4656"-1144"0,-4656-1144 0,-4656 1144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2:51:09.6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4982 318 24526,'-2'13'0,"-4"0"0,-3-1 0,-5 1 0,-3-1 0,-4 0 0,-4 0 0,-3 0 0,-4 0 0,-4 0 0,-3-1 0,-3 0 0,-5 0 0,-2 0 0,-4-1 0,-3 1 0,-3-1 0,-3-1 0,-3 0 0,-3 0 0,-2 0 0,-4 0 0,-1-2 0,-3 1 0,-2-1 0,-2 0 0,-3-1 0,-1 0 0,-2-1 0,-1 0 0,-3 0 0,0-1 0,-2-1 0,0 1 0,-2-2 0,0 1 0,-1-2 0,-1 1 0,1-2 0,-1 0 0,0 0 0,1 0 0,-1-2 0,1 1 0,1-2 0,0 1 0,2-2 0,0 1 0,2-1 0,1-1 0,1 0 0,2 0 0,2-1 0,1 0 0,3-1 0,2 0 0,2-1 0,3 1 0,1-2 0,4 0 0,2 0 0,3 0 0,3 0 0,3-1 0,3-1 0,3 1 0,4-1 0,2 0 0,5 0 0,3 0 0,3-1 0,4 0 0,4 0 0,3 0 0,4 0 0,4 0 0,3-1 0,5 1 0,3-1 0,4 0 0,4 1 0,4 0 0,3 0 0,5-1 0,3 1 0,4 0 0,4-1 0,3 2 0,4-1 0,4 0 0,3 1 0,3-1 0,5 1 0,2 1 0,4-1 0,3 1 0,3 0 0,3 0 0,3 1 0,3 0 0,2 0 0,4 1 0,1 0 0,3 1 0,2-1 0,2 2 0,3 0 0,1 0 0,2 0 0,2 1 0,1 1 0,1-1 0,2 2 0,0-1 0,2 2 0,0 0 0,1 0 0,1 1 0,-1 0 0,1 1 0,0 0 0,-1 1 0,1 0 0,-1 1 0,-1 0 0,0 0 0,-2 2 0,0-1 0,-2 2 0,0-1 0,-3 1 0,-1 1 0,-2 0 0,-1 0 0,-3 0 0,-2 2 0,-2-1 0,-3 1 0,-1 0 0,-4 1 0,-2 0 0,-3 0 0,-3 1 0,-3 0 0,-3 0 0,-3 1 0,-4-1 0,-2 1 0,-5 1 0,-3-1 0,-3 1 0,-4 0 0,-4-1 0,-3 2 0,-4-1 0,-4 0 0,-3 1 0,-5-1 0,-3 0 0,-4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2:52:21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24528,'0'415'0,"5769"-415"0,-5769-415 0,-5769 415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2:52:23.9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 24575,'0'-4'0,"0"-1"-8191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06:01:12.2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24514,'0'655'0,"655"-655"0,-655-655 0,-655 655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06:12:51.0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24484,'0'653'0,"1331"-653"0,-1331-653 0,-1331 653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06:03:26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24528,'0'1396'0,"5473"-1396"0,-5473-1396 0,-5473 1396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06:04:31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25:05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24535,'0'723'0,"4688"-723"0,-4688-723 0,-4688 723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48:13.9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24504,'0'1145'0,"3810"-1145"0,-3810-1145 0,-3810 1145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45:00.4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24497,'0'361'0,"1322"-361"0,-1322-361 0,-1322 361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45:08.0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24486,'0'361'0,"695"-361"0,-695-361 0,-695 361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45:31.7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24502,'0'1032'0,"1589"-1032"0,-1589-1032 0,-1589 1032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2:12:30.7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9102 2265 24533,'-4'89'0,"-6"-1"0,-7 1 0,-8-1 0,-7-1 0,-6 0 0,-7 0 0,-7-3 0,-7 0 0,-6 0 0,-6-3 0,-8-1 0,-4-1 0,-8-3 0,-6-1 0,-4-2 0,-7-3 0,-6-1 0,-5-2 0,-4-3 0,-6-3 0,-4-1 0,-6-4 0,-3-2 0,-5-3 0,-3-4 0,-4-2 0,-3-3 0,-4-3 0,-3-3 0,-3-4 0,-2-2 0,-2-5 0,-1-2 0,-3-5 0,-1-2 0,0-4 0,-3-3 0,1-4 0,-1-3 0,1-4 0,-1-3 0,1-4 0,1-3 0,2-4 0,0-2 0,3-5 0,1-2 0,1-5 0,4-2 0,2-4 0,3-3 0,4-3 0,3-3 0,3-2 0,5-4 0,3-3 0,5-2 0,5-4 0,4-1 0,5-3 0,5-3 0,6-2 0,5-1 0,6-3 0,5-2 0,7-1 0,6-3 0,6-1 0,6-1 0,7-3 0,7 0 0,6 0 0,6-3 0,8 0 0,7 0 0,6-1 0,8-1 0,6 1 0,8-1 0,6 0 0,8 1 0,6-1 0,8 1 0,6 1 0,7 0 0,8 0 0,6 3 0,6 0 0,7 0 0,7 3 0,6 1 0,6 2 0,6 1 0,7 2 0,5 2 0,6 3 0,5 1 0,6 2 0,5 3 0,5 3 0,4 1 0,5 4 0,5 2 0,3 4 0,5 2 0,3 3 0,3 3 0,4 3 0,3 4 0,2 2 0,4 4 0,1 3 0,1 3 0,3 5 0,0 2 0,2 4 0,1 3 0,1 4 0,-1 3 0,1 4 0,-1 3 0,1 4 0,-3 3 0,0 4 0,-1 2 0,-3 5 0,-1 3 0,-2 3 0,-2 4 0,-3 2 0,-3 4 0,-4 3 0,-3 3 0,-4 3 0,-3 2 0,-5 4 0,-3 2 0,-6 4 0,-4 1 0,-6 3 0,-4 3 0,-5 2 0,-6 1 0,-7 3 0,-4 2 0,-6 2 0,-8 1 0,-4 2 0,-8 1 0,-6 3 0,-6 0 0,-7 0 0,-7 3 0,-7 0 0,-6 0 0,-7 1 0,-8 1 0,-7-1 0,-6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2:12:33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6:49:34.5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24465,'0'437'0,"1865"-437"0,-1865-437 0,-1865 437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1T21:52:09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4276 339 24509,'-2'-14'0,"-3"1"0,-3 0 0,-3 0 0,-4 0 0,-3 0 0,-3 0 0,-3 1 0,-4-1 0,-3 1 0,-3-1 0,-2 3 0,-3-3 0,-4 2 0,-2-1 0,-3 2 0,-3-1 0,-2 1 0,-3 0 0,-2 1 0,-2-1 0,-3 3 0,-3-3 0,0 2 0,-3 1 0,-2 0 0,-1 0 0,-2 1 0,-2 1 0,0-1 0,-3 1 0,0 1 0,-2 0 0,0 1 0,-1 0 0,0 1 0,-1-1 0,-1 2 0,0 0 0,0 1 0,0 0 0,0 1 0,1 0 0,0 2 0,0-1 0,1 1 0,1 0 0,1 1 0,0 0 0,2 1 0,1 1 0,2-1 0,1 1 0,1 1 0,2 0 0,2 0 0,3 1 0,0 2 0,4-3 0,1 3 0,4-1 0,0 1 0,4 0 0,3 1 0,2-1 0,2 2 0,4-1 0,2 2 0,4-3 0,2 3 0,3-1 0,4 1 0,2-1 0,4 1 0,3 0 0,3 0 0,4 0 0,3 0 0,3 0 0,3 1 0,4-2 0,3 1 0,3 1 0,3-1 0,4-1 0,3 2 0,3-2 0,4 1 0,2 0 0,4-1 0,3 0 0,2 0 0,4 0 0,2-2 0,4 2 0,2-1 0,2-1 0,3 0 0,4 0 0,0 0 0,4-1 0,1 0 0,4-1 0,0 0 0,3-1 0,2 0 0,2 1 0,1-3 0,1 1 0,2-1 0,1 1 0,2-1 0,0-2 0,1 1 0,1-2 0,1 1 0,0-1 0,0-2 0,1 1 0,0-1 0,0 0 0,0-1 0,0 1 0,-1-2 0,-1-1 0,0 1 0,-1-2 0,0 1 0,-2-2 0,0-1 0,-3 1 0,0-1 0,-2 1 0,-2-3 0,-1 1 0,-2 0 0,-3-1 0,0 0 0,-3-1 0,-3 0 0,-2-1 0,-2 0 0,-3 0 0,-2 0 0,-3-1 0,-3-1 0,-2 2 0,-4-2 0,-3 0 0,-2 0 0,-3 0 0,-3-1 0,-4 0 0,-3 1 0,-3-2 0,-3 2 0,-4-1 0,-3-1 0,-3 1 0,-3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59587"/>
            <a:ext cx="5850835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7444A7DA-7820-4517-AAF2-0511FAEE8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1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02" y="0"/>
            <a:ext cx="969397" cy="6858000"/>
          </a:xfrm>
          <a:prstGeom prst="rect">
            <a:avLst/>
          </a:prstGeom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85800" y="3428326"/>
            <a:ext cx="6172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6096000" cy="131127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27F0-A413-4A72-A882-F9BC1C193315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8FE7-3D7B-4D44-A485-EA8CDBAE9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20E57D5-C022-4258-9450-900A9E4E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2747990" cy="6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875B-A255-4433-9BC2-0A3A58E9ABE5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2B70-360B-4A65-824F-7EC41AB53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065A-2312-4AEA-873D-5F5FC4177049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2B2D-34A4-4B2D-8BDF-776110F70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8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981200"/>
            <a:ext cx="7543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FCD8-BE74-4045-B28A-1A6031103A33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99A2-A701-42CD-A679-C7B404665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D95B-4F00-4CBB-85B1-3BD2885CBCC6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8FE7-3D7B-4D44-A485-EA8CDBAE9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BD56-3E7F-4599-9EB0-EA53614725B4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F64E-B153-456E-8C49-5825F2C49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B83E-3985-4F3D-8CCE-8EAA2A277CA2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9D75-2C67-4FD8-8FFF-76C1A0AB4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F613-AAE1-4318-8147-1A88AB20BE0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17B5-C678-4ADC-9F1D-C08D4CE74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1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77CE-BECF-4820-A793-E9094BC4834F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954F-1EF6-4092-968A-09E4303C3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921C-95DE-45EC-B4D1-2DC377FBDD67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41E4-FB32-4614-8774-645BE98EA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7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B30D-C8C3-4662-9DB3-825B581D6B1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F387-0547-4028-BF4C-A7C21552A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0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8BA1-72D0-45B5-8DE7-B45A4D769107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0065-0515-4CBD-9DBC-4FAFA35CE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6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fld id="{DBB0A9C1-5171-4218-A606-A6F55C12A60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fld id="{A9F4AB90-7376-4E10-999A-49E4A40DF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02" y="0"/>
            <a:ext cx="96939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1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19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B233-9681-8FE1-7FDD-AE59C672B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036101"/>
            <a:ext cx="7772400" cy="78329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Winlink</a:t>
            </a:r>
            <a:r>
              <a:rPr lang="en-US" dirty="0"/>
              <a:t> Messages with mapping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062E8-6A75-8906-5E2F-66EED802F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94318"/>
            <a:ext cx="5791200" cy="506282"/>
          </a:xfrm>
        </p:spPr>
        <p:txBody>
          <a:bodyPr/>
          <a:lstStyle/>
          <a:p>
            <a:r>
              <a:rPr lang="en-US" dirty="0"/>
              <a:t>KB7RHI</a:t>
            </a:r>
          </a:p>
        </p:txBody>
      </p:sp>
    </p:spTree>
    <p:extLst>
      <p:ext uri="{BB962C8B-B14F-4D97-AF65-F5344CB8AC3E}">
        <p14:creationId xmlns:p14="http://schemas.microsoft.com/office/powerpoint/2010/main" val="88853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AC5-BC46-D3CF-F9FB-7CDB00CD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75382"/>
            <a:ext cx="7467600" cy="1077218"/>
          </a:xfrm>
        </p:spPr>
        <p:txBody>
          <a:bodyPr/>
          <a:lstStyle/>
          <a:p>
            <a:r>
              <a:rPr lang="en-US" sz="3200" dirty="0"/>
              <a:t>Acknowledgement request </a:t>
            </a:r>
            <a:r>
              <a:rPr lang="en-US" sz="3200" b="1" dirty="0"/>
              <a:t>pop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D2DCE-63B9-796D-EBB6-61AA9383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It is </a:t>
            </a:r>
            <a:r>
              <a:rPr lang="en-US" sz="3300" b="1" dirty="0"/>
              <a:t>HIGHLY</a:t>
            </a:r>
            <a:r>
              <a:rPr lang="en-US" sz="3300" dirty="0"/>
              <a:t> recommended you say </a:t>
            </a:r>
            <a:r>
              <a:rPr lang="en-US" sz="3300" b="1" dirty="0"/>
              <a:t>YES</a:t>
            </a:r>
            <a:r>
              <a:rPr lang="en-US" sz="3300" dirty="0"/>
              <a:t> to return receipt pop up requests</a:t>
            </a:r>
            <a:r>
              <a:rPr lang="en-US" sz="33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25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45A9-DDE9-5D71-7117-29D66C13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1" y="0"/>
            <a:ext cx="7254240" cy="33858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K7CLL</a:t>
            </a:r>
            <a:r>
              <a:rPr lang="en-US" sz="2800" dirty="0"/>
              <a:t> </a:t>
            </a:r>
            <a:r>
              <a:rPr lang="en-US" sz="2800" dirty="0" err="1"/>
              <a:t>Winlink</a:t>
            </a:r>
            <a:r>
              <a:rPr lang="en-US" sz="2800" dirty="0"/>
              <a:t> station automatically posted the </a:t>
            </a:r>
            <a:r>
              <a:rPr lang="en-US" sz="2800" b="1" dirty="0"/>
              <a:t>reply message in the Outbox</a:t>
            </a:r>
            <a:r>
              <a:rPr lang="en-US" sz="2800" dirty="0"/>
              <a:t> addressed back to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KB7RHI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K7CLL</a:t>
            </a:r>
            <a:r>
              <a:rPr lang="en-US" sz="2800" dirty="0"/>
              <a:t> right clicked on the </a:t>
            </a:r>
            <a:r>
              <a:rPr lang="en-US" sz="2800" b="1" dirty="0"/>
              <a:t>message</a:t>
            </a:r>
            <a:r>
              <a:rPr lang="en-US" sz="2800" dirty="0"/>
              <a:t> and selected  “</a:t>
            </a:r>
            <a:r>
              <a:rPr lang="en-US" sz="2800" b="1" dirty="0"/>
              <a:t>Show map of message origin</a:t>
            </a:r>
            <a:r>
              <a:rPr lang="en-US" sz="2800" dirty="0"/>
              <a:t>” </a:t>
            </a:r>
            <a:r>
              <a:rPr lang="en-US" sz="2800" b="1" dirty="0"/>
              <a:t>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F48C73-CA84-9D72-511D-B6ECA77EF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472180"/>
            <a:ext cx="5626880" cy="3360420"/>
          </a:xfrm>
        </p:spPr>
      </p:pic>
    </p:spTree>
    <p:extLst>
      <p:ext uri="{BB962C8B-B14F-4D97-AF65-F5344CB8AC3E}">
        <p14:creationId xmlns:p14="http://schemas.microsoft.com/office/powerpoint/2010/main" val="251616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5AE0-9F71-3742-1AD3-332BDFE6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62000"/>
            <a:ext cx="7772399" cy="16604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KB7RHI</a:t>
            </a:r>
            <a:r>
              <a:rPr lang="en-US" sz="3200" dirty="0"/>
              <a:t>’s </a:t>
            </a:r>
            <a:r>
              <a:rPr lang="en-US" sz="3200" b="1" dirty="0"/>
              <a:t>Inbox</a:t>
            </a:r>
            <a:r>
              <a:rPr lang="en-US" sz="3200" dirty="0"/>
              <a:t> now has received the </a:t>
            </a:r>
            <a:r>
              <a:rPr lang="en-US" sz="3200" b="1" dirty="0"/>
              <a:t>return</a:t>
            </a:r>
            <a:r>
              <a:rPr lang="en-US" sz="3200" dirty="0"/>
              <a:t> </a:t>
            </a:r>
            <a:r>
              <a:rPr lang="en-US" sz="3200" b="1" dirty="0"/>
              <a:t>receipt message</a:t>
            </a:r>
            <a:r>
              <a:rPr lang="en-US" sz="3200" dirty="0"/>
              <a:t>, and right clicked to see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BEEC4-E769-1282-24A0-996A87B7E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743200"/>
            <a:ext cx="5618791" cy="3771900"/>
          </a:xfrm>
        </p:spPr>
      </p:pic>
    </p:spTree>
    <p:extLst>
      <p:ext uri="{BB962C8B-B14F-4D97-AF65-F5344CB8AC3E}">
        <p14:creationId xmlns:p14="http://schemas.microsoft.com/office/powerpoint/2010/main" val="429115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699B-5759-2D20-6AF1-4E273523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27" y="533400"/>
            <a:ext cx="7423673" cy="1591866"/>
          </a:xfrm>
        </p:spPr>
        <p:txBody>
          <a:bodyPr>
            <a:noAutofit/>
          </a:bodyPr>
          <a:lstStyle/>
          <a:p>
            <a:r>
              <a:rPr lang="en-US" sz="3200" dirty="0"/>
              <a:t>Hover with your mouse over the field station (Blue) and this is the information you will see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4DFA64-699E-6513-6255-EE22D512B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446020"/>
            <a:ext cx="6443759" cy="3840480"/>
          </a:xfrm>
        </p:spPr>
      </p:pic>
    </p:spTree>
    <p:extLst>
      <p:ext uri="{BB962C8B-B14F-4D97-AF65-F5344CB8AC3E}">
        <p14:creationId xmlns:p14="http://schemas.microsoft.com/office/powerpoint/2010/main" val="380789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FC25-C7D0-04EA-28C0-34168069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796262"/>
          </a:xfrm>
        </p:spPr>
        <p:txBody>
          <a:bodyPr>
            <a:noAutofit/>
          </a:bodyPr>
          <a:lstStyle/>
          <a:p>
            <a:r>
              <a:rPr lang="en-US" sz="2800" b="1" dirty="0"/>
              <a:t>Left click </a:t>
            </a:r>
            <a:r>
              <a:rPr lang="en-US" sz="2800" dirty="0"/>
              <a:t>on the field station and it shows Range of 2.3 miles and bearing @ 230 degrees from your station, plus GPS Lat and Long info, LZ info?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9018F-23E9-E4A9-7BCD-E6DF2410A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3125187"/>
            <a:ext cx="5383432" cy="326350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D8162F-7BDF-6F57-A301-20F3344B8729}"/>
                  </a:ext>
                </a:extLst>
              </p14:cNvPr>
              <p14:cNvContentPartPr/>
              <p14:nvPr/>
            </p14:nvContentPartPr>
            <p14:xfrm flipV="1">
              <a:off x="2727748" y="5181600"/>
              <a:ext cx="1539452" cy="24234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D8162F-7BDF-6F57-A301-20F3344B8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2721629" y="5175478"/>
                <a:ext cx="1551690" cy="2545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59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0631-8009-0F10-3520-CFD7DCB2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b="1" dirty="0"/>
              <a:t>Right click </a:t>
            </a:r>
            <a:r>
              <a:rPr lang="en-US" sz="3200" dirty="0"/>
              <a:t>on the field station and this is the information you will see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250A3-FB41-17FB-2097-C02BD4630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438400"/>
            <a:ext cx="5208772" cy="3840480"/>
          </a:xfrm>
        </p:spPr>
      </p:pic>
    </p:spTree>
    <p:extLst>
      <p:ext uri="{BB962C8B-B14F-4D97-AF65-F5344CB8AC3E}">
        <p14:creationId xmlns:p14="http://schemas.microsoft.com/office/powerpoint/2010/main" val="339040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6A4B-D0C3-4F79-9885-A00D8D5D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7620000" cy="2214913"/>
          </a:xfrm>
        </p:spPr>
        <p:txBody>
          <a:bodyPr>
            <a:noAutofit/>
          </a:bodyPr>
          <a:lstStyle/>
          <a:p>
            <a:r>
              <a:rPr lang="en-US" sz="2800" dirty="0"/>
              <a:t>You </a:t>
            </a:r>
            <a:r>
              <a:rPr lang="en-US" sz="2800" b="1" dirty="0"/>
              <a:t>know exactly where you are</a:t>
            </a:r>
            <a:r>
              <a:rPr lang="en-US" sz="2800" dirty="0"/>
              <a:t>, and just need to know the exact </a:t>
            </a:r>
            <a:r>
              <a:rPr lang="en-US" sz="2800" b="1" dirty="0"/>
              <a:t>location of a field station…they have Lat/Long location </a:t>
            </a:r>
            <a:r>
              <a:rPr lang="en-US" sz="2800" dirty="0"/>
              <a:t>and sent you a message, here is their message in your </a:t>
            </a:r>
            <a:r>
              <a:rPr lang="en-US" sz="2800" b="1" dirty="0"/>
              <a:t>Inbox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BC5A24-5EB9-D3E5-03A0-7121597D4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245390"/>
            <a:ext cx="7065347" cy="29489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B49D35-1AFA-FC9A-8FE9-CD7AD0611201}"/>
                  </a:ext>
                </a:extLst>
              </p14:cNvPr>
              <p14:cNvContentPartPr/>
              <p14:nvPr/>
            </p14:nvContentPartPr>
            <p14:xfrm>
              <a:off x="4495800" y="4606463"/>
              <a:ext cx="1129680" cy="17091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B49D35-1AFA-FC9A-8FE9-CD7AD0611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9680" y="4600346"/>
                <a:ext cx="1141920" cy="18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C9D249-70AC-0B3C-670F-C356FEEFB7DD}"/>
                  </a:ext>
                </a:extLst>
              </p14:cNvPr>
              <p14:cNvContentPartPr/>
              <p14:nvPr/>
            </p14:nvContentPartPr>
            <p14:xfrm>
              <a:off x="2286000" y="5334000"/>
              <a:ext cx="1676400" cy="4120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C9D249-70AC-0B3C-670F-C356FEEFB7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9880" y="5327883"/>
                <a:ext cx="1688639" cy="4242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12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5688E-DD93-7E92-6678-35AD3590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4801"/>
            <a:ext cx="7696200" cy="3159653"/>
          </a:xfrm>
        </p:spPr>
        <p:txBody>
          <a:bodyPr>
            <a:noAutofit/>
          </a:bodyPr>
          <a:lstStyle/>
          <a:p>
            <a:r>
              <a:rPr lang="en-US" sz="2800" dirty="0"/>
              <a:t>You opened up the map information from their   message…</a:t>
            </a:r>
            <a:r>
              <a:rPr lang="en-US" sz="2800" dirty="0">
                <a:solidFill>
                  <a:srgbClr val="0070C0"/>
                </a:solidFill>
              </a:rPr>
              <a:t>KYFJ7</a:t>
            </a:r>
            <a:r>
              <a:rPr lang="en-US" sz="2800" dirty="0"/>
              <a:t> (Blue) just </a:t>
            </a:r>
            <a:r>
              <a:rPr lang="en-US" sz="2800" b="1" dirty="0"/>
              <a:t>sent you</a:t>
            </a:r>
            <a:r>
              <a:rPr lang="en-US" sz="2800" dirty="0"/>
              <a:t>(Green) a </a:t>
            </a:r>
            <a:r>
              <a:rPr lang="en-US" sz="2800" b="1" dirty="0"/>
              <a:t>short message</a:t>
            </a:r>
            <a:r>
              <a:rPr lang="en-US" sz="2800" dirty="0"/>
              <a:t>, you will now be able to see their Range, Bearing and Lat Long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297B6-3537-48AA-265C-BCA1D5F82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854853"/>
            <a:ext cx="4093889" cy="3497580"/>
          </a:xfrm>
        </p:spPr>
      </p:pic>
    </p:spTree>
    <p:extLst>
      <p:ext uri="{BB962C8B-B14F-4D97-AF65-F5344CB8AC3E}">
        <p14:creationId xmlns:p14="http://schemas.microsoft.com/office/powerpoint/2010/main" val="380219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7DBE-987D-943D-4118-5B12BECB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040632"/>
          </a:xfrm>
        </p:spPr>
        <p:txBody>
          <a:bodyPr>
            <a:noAutofit/>
          </a:bodyPr>
          <a:lstStyle/>
          <a:p>
            <a:r>
              <a:rPr lang="en-US" sz="3200" dirty="0"/>
              <a:t>Just </a:t>
            </a:r>
            <a:r>
              <a:rPr lang="en-US" sz="3200" b="1" dirty="0"/>
              <a:t>left click </a:t>
            </a:r>
            <a:r>
              <a:rPr lang="en-US" sz="3200" dirty="0"/>
              <a:t>on the </a:t>
            </a:r>
            <a:r>
              <a:rPr lang="en-US" sz="3200" dirty="0">
                <a:solidFill>
                  <a:srgbClr val="0070C0"/>
                </a:solidFill>
              </a:rPr>
              <a:t>K7YFJ</a:t>
            </a:r>
            <a:r>
              <a:rPr lang="en-US" sz="3200" dirty="0"/>
              <a:t>(Blue) bubble and you will now see Range, Bearing, Lat &amp; Long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B3C33-F5E7-D0F0-3C81-7C3DA099C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783009"/>
            <a:ext cx="4930903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D4FEB4-DF9A-951E-B62C-6452EEAC8D41}"/>
                  </a:ext>
                </a:extLst>
              </p14:cNvPr>
              <p14:cNvContentPartPr/>
              <p14:nvPr/>
            </p14:nvContentPartPr>
            <p14:xfrm>
              <a:off x="2971800" y="5029200"/>
              <a:ext cx="1793643" cy="229167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D4FEB4-DF9A-951E-B62C-6452EEAC8D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5681" y="5023074"/>
                <a:ext cx="1805881" cy="241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89F4D5-6D11-5306-F76D-8D05B7FF8DF2}"/>
                  </a:ext>
                </a:extLst>
              </p14:cNvPr>
              <p14:cNvContentPartPr/>
              <p14:nvPr/>
            </p14:nvContentPartPr>
            <p14:xfrm>
              <a:off x="3048000" y="4668769"/>
              <a:ext cx="2077110" cy="1495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89F4D5-6D11-5306-F76D-8D05B7FF8D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1880" y="4662656"/>
                <a:ext cx="2089349" cy="16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393DABE-40CE-1F1D-3B8A-630C8F7D46EB}"/>
                  </a:ext>
                </a:extLst>
              </p14:cNvPr>
              <p14:cNvContentPartPr/>
              <p14:nvPr/>
            </p14:nvContentPartPr>
            <p14:xfrm>
              <a:off x="-960422" y="2854694"/>
              <a:ext cx="270" cy="3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393DABE-40CE-1F1D-3B8A-630C8F7D46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65012" y="2848727"/>
                <a:ext cx="9450" cy="154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54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BC43-156F-571D-5ABA-75AC4711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Return receipt from outside of the </a:t>
            </a:r>
            <a:r>
              <a:rPr lang="en-US" sz="2800" dirty="0" err="1"/>
              <a:t>Winlink</a:t>
            </a:r>
            <a:r>
              <a:rPr lang="en-US" sz="2800" dirty="0"/>
              <a:t> system…You might be trying to reach someone outside the impact zone/area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B340-F02F-2AA7-3627-E7CB6AAB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49198"/>
            <a:ext cx="78486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You might be sending a message out of the area that 1</a:t>
            </a:r>
            <a:r>
              <a:rPr lang="en-US" sz="3300" baseline="30000" dirty="0"/>
              <a:t>st</a:t>
            </a:r>
            <a:r>
              <a:rPr lang="en-US" sz="3300" dirty="0"/>
              <a:t> goes by a </a:t>
            </a:r>
            <a:r>
              <a:rPr lang="en-US" sz="3300" b="1" dirty="0"/>
              <a:t>radio hop</a:t>
            </a:r>
            <a:r>
              <a:rPr lang="en-US" sz="3300" dirty="0"/>
              <a:t> to an RMS station, then by </a:t>
            </a:r>
            <a:r>
              <a:rPr lang="en-US" sz="3300" b="1" dirty="0"/>
              <a:t>internet </a:t>
            </a:r>
            <a:r>
              <a:rPr lang="en-US" sz="3300" dirty="0"/>
              <a:t>the rest of way to a global email recipient( did the message dead end here?)</a:t>
            </a:r>
          </a:p>
          <a:p>
            <a:r>
              <a:rPr lang="en-US" sz="3300" dirty="0"/>
              <a:t>The recipient can then </a:t>
            </a:r>
            <a:r>
              <a:rPr lang="en-US" sz="3300" b="1" dirty="0"/>
              <a:t>reply by internet </a:t>
            </a:r>
            <a:r>
              <a:rPr lang="en-US" sz="3300" dirty="0"/>
              <a:t>and the message goes back to an RMS station, you do a “last mile” </a:t>
            </a:r>
            <a:r>
              <a:rPr lang="en-US" sz="3300" b="1" dirty="0"/>
              <a:t>radio hop </a:t>
            </a:r>
            <a:r>
              <a:rPr lang="en-US" sz="3300" dirty="0"/>
              <a:t>to the RMS station to poll the RMS and pick up the message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1858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96549-84D6-4EDE-CF21-4508A7F89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/>
              <a:t>If </a:t>
            </a:r>
            <a:r>
              <a:rPr lang="en-US" sz="3300" b="1" dirty="0"/>
              <a:t>Two</a:t>
            </a:r>
            <a:r>
              <a:rPr lang="en-US" sz="3300" dirty="0"/>
              <a:t> </a:t>
            </a:r>
            <a:r>
              <a:rPr lang="en-US" sz="3300" dirty="0" err="1"/>
              <a:t>Winlink</a:t>
            </a:r>
            <a:r>
              <a:rPr lang="en-US" sz="3300" dirty="0"/>
              <a:t> stations are unsure of where the other station is…a message can be sent with a </a:t>
            </a:r>
            <a:r>
              <a:rPr lang="en-US" sz="3300" b="1" dirty="0"/>
              <a:t>return</a:t>
            </a:r>
            <a:r>
              <a:rPr lang="en-US" sz="3300" dirty="0"/>
              <a:t> </a:t>
            </a:r>
            <a:r>
              <a:rPr lang="en-US" sz="3300" b="1" dirty="0"/>
              <a:t>request</a:t>
            </a:r>
            <a:r>
              <a:rPr lang="en-US" sz="3300" dirty="0"/>
              <a:t>, when the message is sent back, both stations </a:t>
            </a:r>
            <a:r>
              <a:rPr lang="en-US" sz="3300" b="1" dirty="0"/>
              <a:t>will see the other station’s location </a:t>
            </a:r>
            <a:r>
              <a:rPr lang="en-US" sz="3300" dirty="0"/>
              <a:t>as a part of their received message…(this is one method)</a:t>
            </a:r>
          </a:p>
          <a:p>
            <a:r>
              <a:rPr lang="en-US" sz="3300" dirty="0"/>
              <a:t>If you know your exact location, but are unsure of a field station’s location…have them send you a simple message and you can get their location information </a:t>
            </a:r>
            <a:r>
              <a:rPr lang="en-US" sz="3300" b="1" dirty="0"/>
              <a:t>embedded in the message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19919D-44E7-E3D2-EC29-5CE0C22D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Winlink</a:t>
            </a:r>
            <a:r>
              <a:rPr lang="en-US" sz="3200" dirty="0"/>
              <a:t> program embeds location information in all your messages</a:t>
            </a:r>
          </a:p>
        </p:txBody>
      </p:sp>
    </p:spTree>
    <p:extLst>
      <p:ext uri="{BB962C8B-B14F-4D97-AF65-F5344CB8AC3E}">
        <p14:creationId xmlns:p14="http://schemas.microsoft.com/office/powerpoint/2010/main" val="105759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871E-0FA6-B3D9-36FF-0571E5B6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75382"/>
            <a:ext cx="7467600" cy="1077218"/>
          </a:xfrm>
        </p:spPr>
        <p:txBody>
          <a:bodyPr/>
          <a:lstStyle/>
          <a:p>
            <a:r>
              <a:rPr lang="en-US" sz="3200" dirty="0"/>
              <a:t>Return receipt request message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48D6-2DD5-CC53-00E3-673050AA6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You send a message with a return receipt</a:t>
            </a:r>
          </a:p>
          <a:p>
            <a:r>
              <a:rPr lang="en-US" sz="2400" dirty="0"/>
              <a:t>Keep in mind that with these messages there will </a:t>
            </a:r>
            <a:r>
              <a:rPr lang="en-US" sz="2400" b="1" dirty="0"/>
              <a:t>not be an  instant reply</a:t>
            </a:r>
            <a:r>
              <a:rPr lang="en-US" sz="2400" dirty="0"/>
              <a:t>, the other station needs to get the message and read it first</a:t>
            </a:r>
          </a:p>
          <a:p>
            <a:r>
              <a:rPr lang="en-US" sz="2400" dirty="0"/>
              <a:t>Global email recipients will </a:t>
            </a:r>
            <a:r>
              <a:rPr lang="en-US" sz="2400" b="1" dirty="0"/>
              <a:t>reply back to your message </a:t>
            </a:r>
            <a:r>
              <a:rPr lang="en-US" sz="2400" dirty="0"/>
              <a:t>or send a short reply message to your </a:t>
            </a:r>
            <a:r>
              <a:rPr lang="en-US" sz="2400" b="1" dirty="0"/>
              <a:t>winlink.org address</a:t>
            </a:r>
          </a:p>
          <a:p>
            <a:r>
              <a:rPr lang="en-US" sz="2400" dirty="0" err="1"/>
              <a:t>Winlink</a:t>
            </a:r>
            <a:r>
              <a:rPr lang="en-US" sz="2400" dirty="0"/>
              <a:t> system recipients will need to say Ok to the pop up, then send the automatic reply message in their Outbox back to you</a:t>
            </a:r>
          </a:p>
          <a:p>
            <a:r>
              <a:rPr lang="en-US" sz="2400" dirty="0"/>
              <a:t>If the message was a </a:t>
            </a:r>
            <a:r>
              <a:rPr lang="en-US" sz="2400" dirty="0" err="1"/>
              <a:t>Winlink</a:t>
            </a:r>
            <a:r>
              <a:rPr lang="en-US" sz="2400" dirty="0"/>
              <a:t> message, you will need to poll the </a:t>
            </a:r>
            <a:r>
              <a:rPr lang="en-US" sz="2400" dirty="0" err="1"/>
              <a:t>Winlink</a:t>
            </a:r>
            <a:r>
              <a:rPr lang="en-US" sz="2400" dirty="0"/>
              <a:t> system for your messages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33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9FE9-E3F4-D559-800A-5F4B74E82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346325"/>
          </a:xfrm>
        </p:spPr>
        <p:txBody>
          <a:bodyPr>
            <a:normAutofit/>
          </a:bodyPr>
          <a:lstStyle/>
          <a:p>
            <a:r>
              <a:rPr lang="en-US" sz="2800" dirty="0"/>
              <a:t>Your return receipt request sent outside of </a:t>
            </a:r>
            <a:r>
              <a:rPr lang="en-US" sz="2800" dirty="0" err="1"/>
              <a:t>Winlink</a:t>
            </a:r>
            <a:r>
              <a:rPr lang="en-US" sz="2800" dirty="0"/>
              <a:t> to a global internet email recipient may look like this, if they click on the down arrow…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27C2C-CBF1-C6F0-9C9D-E4E7A061B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3481114"/>
            <a:ext cx="8783638" cy="26060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1930ED-7AAF-983C-6A2C-76C3E1D4F41A}"/>
                  </a:ext>
                </a:extLst>
              </p14:cNvPr>
              <p14:cNvContentPartPr/>
              <p14:nvPr/>
            </p14:nvContentPartPr>
            <p14:xfrm>
              <a:off x="1981200" y="4265244"/>
              <a:ext cx="235980" cy="2359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1930ED-7AAF-983C-6A2C-76C3E1D4F4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5085" y="4259129"/>
                <a:ext cx="248211" cy="248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538CD0-21A4-1D65-61B4-A68B8623435F}"/>
                  </a:ext>
                </a:extLst>
              </p14:cNvPr>
              <p14:cNvContentPartPr/>
              <p14:nvPr/>
            </p14:nvContentPartPr>
            <p14:xfrm>
              <a:off x="542901" y="4038600"/>
              <a:ext cx="479520" cy="2351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538CD0-21A4-1D65-61B4-A68B862343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781" y="4032487"/>
                <a:ext cx="491760" cy="2473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5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6EF1-4EF2-920C-BB41-71221302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193925"/>
          </a:xfrm>
        </p:spPr>
        <p:txBody>
          <a:bodyPr>
            <a:noAutofit/>
          </a:bodyPr>
          <a:lstStyle/>
          <a:p>
            <a:r>
              <a:rPr lang="en-US" sz="3200" dirty="0"/>
              <a:t>After clicking on the down arrow, they can see this info, instead of just the sender being </a:t>
            </a:r>
            <a:r>
              <a:rPr lang="en-US" sz="3200" b="1" dirty="0"/>
              <a:t>K7YFJ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B6AEF-6B21-1835-473E-88474C30D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59" y="2743200"/>
            <a:ext cx="7796365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2E2F08-BB3E-4470-1C8C-27E1A4B2662E}"/>
                  </a:ext>
                </a:extLst>
              </p14:cNvPr>
              <p14:cNvContentPartPr/>
              <p14:nvPr/>
            </p14:nvContentPartPr>
            <p14:xfrm>
              <a:off x="1295400" y="3733800"/>
              <a:ext cx="1970460" cy="50298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2E2F08-BB3E-4470-1C8C-27E1A4B266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9281" y="3727679"/>
                <a:ext cx="1982699" cy="5152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31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7DEE-EABE-CEF7-324C-F7F8AE2F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The [Message receipt requested] may not be clear enough for what you are asking?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28BA7-7368-621A-EBED-29DB8BF91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12" y="2917362"/>
            <a:ext cx="7343775" cy="217884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8162BB-346E-E5F5-6F65-CF11806F06B6}"/>
                  </a:ext>
                </a:extLst>
              </p14:cNvPr>
              <p14:cNvContentPartPr/>
              <p14:nvPr/>
            </p14:nvContentPartPr>
            <p14:xfrm>
              <a:off x="1774949" y="1405874"/>
              <a:ext cx="270" cy="2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8162BB-346E-E5F5-6F65-CF11806F06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0359" y="140128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B445FD-E0C0-3E75-E309-9DF06176E974}"/>
                  </a:ext>
                </a:extLst>
              </p14:cNvPr>
              <p14:cNvContentPartPr/>
              <p14:nvPr/>
            </p14:nvContentPartPr>
            <p14:xfrm>
              <a:off x="931064" y="4191000"/>
              <a:ext cx="1687770" cy="26055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B445FD-E0C0-3E75-E309-9DF06176E9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945" y="4184882"/>
                <a:ext cx="1700008" cy="2727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25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0EC8-ED93-7047-82C7-C271ECF3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346325"/>
          </a:xfrm>
        </p:spPr>
        <p:txBody>
          <a:bodyPr>
            <a:noAutofit/>
          </a:bodyPr>
          <a:lstStyle/>
          <a:p>
            <a:r>
              <a:rPr lang="en-US" sz="2800" dirty="0"/>
              <a:t>SUGGESTION: Add…”Please send a short reply message back to me indicating you received this email OK to my K7YFJ@winlink.org email address”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1DDC4-17C7-0EFA-3FA7-D38E0030E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01579"/>
            <a:ext cx="7343775" cy="2178844"/>
          </a:xfrm>
        </p:spPr>
      </p:pic>
    </p:spTree>
    <p:extLst>
      <p:ext uri="{BB962C8B-B14F-4D97-AF65-F5344CB8AC3E}">
        <p14:creationId xmlns:p14="http://schemas.microsoft.com/office/powerpoint/2010/main" val="172868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E665-2E8E-457D-CA85-8D388A02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798260"/>
          </a:xfrm>
        </p:spPr>
        <p:txBody>
          <a:bodyPr/>
          <a:lstStyle/>
          <a:p>
            <a:r>
              <a:rPr lang="en-US" sz="3200" dirty="0"/>
              <a:t>Recommended GPS dongle used by a number of stations made by </a:t>
            </a:r>
            <a:r>
              <a:rPr lang="en-US" sz="3200" dirty="0" err="1"/>
              <a:t>GlobalSat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CF1E9-BEF9-01DA-4FF3-2FB3900E0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2590800"/>
            <a:ext cx="7886700" cy="3146964"/>
          </a:xfrm>
        </p:spPr>
      </p:pic>
    </p:spTree>
    <p:extLst>
      <p:ext uri="{BB962C8B-B14F-4D97-AF65-F5344CB8AC3E}">
        <p14:creationId xmlns:p14="http://schemas.microsoft.com/office/powerpoint/2010/main" val="895484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851D-2512-6CFE-CF03-33FFF376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There are a number of USB powered GPS dongles on the market that are 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108C-27D1-DFF9-E821-F3C94652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4419600"/>
          </a:xfrm>
        </p:spPr>
        <p:txBody>
          <a:bodyPr>
            <a:normAutofit fontScale="92500"/>
          </a:bodyPr>
          <a:lstStyle/>
          <a:p>
            <a:r>
              <a:rPr lang="en-US" sz="3300" dirty="0"/>
              <a:t>Amazon has a number of GPS dongles</a:t>
            </a:r>
          </a:p>
          <a:p>
            <a:r>
              <a:rPr lang="en-US" sz="3300" dirty="0"/>
              <a:t>I am just showing one made by a company that makes quality units and they have made GPS dongles for years</a:t>
            </a:r>
          </a:p>
          <a:p>
            <a:r>
              <a:rPr lang="en-US" sz="3300" dirty="0" err="1"/>
              <a:t>Wavetalkers</a:t>
            </a:r>
            <a:r>
              <a:rPr lang="en-US" sz="3300" dirty="0"/>
              <a:t> online </a:t>
            </a:r>
            <a:r>
              <a:rPr lang="en-US" sz="3300" dirty="0" err="1"/>
              <a:t>Winlink</a:t>
            </a:r>
            <a:r>
              <a:rPr lang="en-US" sz="3300" dirty="0"/>
              <a:t> support videos show some cheaper dongles</a:t>
            </a:r>
          </a:p>
          <a:p>
            <a:r>
              <a:rPr lang="en-US" sz="3300" dirty="0"/>
              <a:t>I do not feel comfortable recommending something I have no experience with </a:t>
            </a:r>
            <a:r>
              <a:rPr lang="en-US" sz="3300" dirty="0">
                <a:sym typeface="Wingdings" panose="05000000000000000000" pitchFamily="2" charset="2"/>
              </a:rPr>
              <a:t>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6544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6B79-5E5A-C068-BE2E-4C85CB07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2819399"/>
          </a:xfrm>
        </p:spPr>
        <p:txBody>
          <a:bodyPr>
            <a:noAutofit/>
          </a:bodyPr>
          <a:lstStyle/>
          <a:p>
            <a:r>
              <a:rPr lang="en-US" sz="3200" dirty="0"/>
              <a:t>Here is an Amazon price, some Amazon vendors are charging almost double this price…(I have no relationship with Amazon)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11E058-7B1D-7C91-7ADB-9DEC36598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657600"/>
            <a:ext cx="6157913" cy="2286000"/>
          </a:xfrm>
        </p:spPr>
      </p:pic>
    </p:spTree>
    <p:extLst>
      <p:ext uri="{BB962C8B-B14F-4D97-AF65-F5344CB8AC3E}">
        <p14:creationId xmlns:p14="http://schemas.microsoft.com/office/powerpoint/2010/main" val="333812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197C-3C20-E620-48BE-FACB87E1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Two major benefits of have a return receipt request in your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FAFE9-87F1-8B68-7872-2E39480F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6699"/>
            <a:ext cx="7886700" cy="3263504"/>
          </a:xfrm>
        </p:spPr>
        <p:txBody>
          <a:bodyPr>
            <a:normAutofit/>
          </a:bodyPr>
          <a:lstStyle/>
          <a:p>
            <a:r>
              <a:rPr lang="en-US" sz="3300" dirty="0"/>
              <a:t>1) You can know that a message sent out, did make it to the recipient ok</a:t>
            </a:r>
          </a:p>
          <a:p>
            <a:r>
              <a:rPr lang="en-US" sz="3300" dirty="0"/>
              <a:t>2) By sending a message with the return receipt, both you and the other station can  each have the others location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710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AD7C-86ED-A36B-2699-771E158C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2514600"/>
          </a:xfrm>
        </p:spPr>
        <p:txBody>
          <a:bodyPr>
            <a:noAutofit/>
          </a:bodyPr>
          <a:lstStyle/>
          <a:p>
            <a:r>
              <a:rPr lang="en-US" sz="3200" dirty="0"/>
              <a:t>Message from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KB7RHI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0070C0"/>
                </a:solidFill>
              </a:rPr>
              <a:t>K7CLL</a:t>
            </a:r>
            <a:r>
              <a:rPr lang="en-US" sz="3200" dirty="0"/>
              <a:t> with </a:t>
            </a:r>
            <a:r>
              <a:rPr lang="en-US" sz="3200" b="1" dirty="0"/>
              <a:t>GPS dongle   </a:t>
            </a:r>
            <a:r>
              <a:rPr lang="en-US" sz="3200" dirty="0"/>
              <a:t>in use, select the “</a:t>
            </a:r>
            <a:r>
              <a:rPr lang="en-US" sz="3200" b="1" dirty="0"/>
              <a:t>Request message receipt</a:t>
            </a:r>
            <a:r>
              <a:rPr lang="en-US" sz="3200" dirty="0"/>
              <a:t>” box when making out your message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F9FCDB-FCED-452F-8C0D-A41FAF47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844606"/>
            <a:ext cx="5866193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77A18B-71FB-A4AB-2F61-95804C96DAA2}"/>
                  </a:ext>
                </a:extLst>
              </p14:cNvPr>
              <p14:cNvContentPartPr/>
              <p14:nvPr/>
            </p14:nvContentPartPr>
            <p14:xfrm>
              <a:off x="4648200" y="3428054"/>
              <a:ext cx="262052" cy="26205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77A18B-71FB-A4AB-2F61-95804C96DA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2089" y="3421943"/>
                <a:ext cx="274274" cy="274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73257A-8C7D-F71F-5A87-7E25E466E2C3}"/>
                  </a:ext>
                </a:extLst>
              </p14:cNvPr>
              <p14:cNvContentPartPr/>
              <p14:nvPr/>
            </p14:nvContentPartPr>
            <p14:xfrm>
              <a:off x="3200400" y="3352800"/>
              <a:ext cx="1371600" cy="412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73257A-8C7D-F71F-5A87-7E25E466E2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4282" y="3346680"/>
                <a:ext cx="1383837" cy="4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99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C411-B3FE-146A-0FB1-951B619A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65759"/>
            <a:ext cx="7696200" cy="2144041"/>
          </a:xfrm>
        </p:spPr>
        <p:txBody>
          <a:bodyPr>
            <a:noAutofit/>
          </a:bodyPr>
          <a:lstStyle/>
          <a:p>
            <a:r>
              <a:rPr lang="en-US" sz="3200" dirty="0"/>
              <a:t>Post the message to the </a:t>
            </a:r>
            <a:r>
              <a:rPr lang="en-US" sz="3200" b="1" dirty="0"/>
              <a:t>Outbox</a:t>
            </a:r>
            <a:r>
              <a:rPr lang="en-US" sz="3200" dirty="0"/>
              <a:t>, in the Outbox…note the selected message </a:t>
            </a:r>
            <a:r>
              <a:rPr lang="en-US" sz="3200" b="1" dirty="0"/>
              <a:t>Location</a:t>
            </a:r>
            <a:r>
              <a:rPr lang="en-US" sz="3200" dirty="0"/>
              <a:t> says (</a:t>
            </a:r>
            <a:r>
              <a:rPr lang="en-US" sz="3200" b="1" dirty="0"/>
              <a:t>GPS</a:t>
            </a:r>
            <a:r>
              <a:rPr lang="en-US" sz="3200" dirty="0"/>
              <a:t>), Recipient says </a:t>
            </a:r>
            <a:r>
              <a:rPr lang="en-US" sz="3200" b="1" dirty="0"/>
              <a:t>K7CLL (P2P)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6DB13E-7159-6E53-D1EE-C19EE3BD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14600"/>
            <a:ext cx="8390290" cy="34975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1FDC21-3C2F-F226-1BFC-F4650E0FE18C}"/>
                  </a:ext>
                </a:extLst>
              </p14:cNvPr>
              <p14:cNvContentPartPr/>
              <p14:nvPr/>
            </p14:nvContentPartPr>
            <p14:xfrm>
              <a:off x="1981200" y="4876800"/>
              <a:ext cx="476280" cy="1301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1FDC21-3C2F-F226-1BFC-F4650E0FE1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5080" y="4870688"/>
                <a:ext cx="488520" cy="142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68C677-E094-6069-963A-E8918815B57C}"/>
                  </a:ext>
                </a:extLst>
              </p14:cNvPr>
              <p14:cNvContentPartPr/>
              <p14:nvPr/>
            </p14:nvContentPartPr>
            <p14:xfrm>
              <a:off x="3657600" y="4876067"/>
              <a:ext cx="250560" cy="1301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68C677-E094-6069-963A-E8918815B5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1480" y="4869955"/>
                <a:ext cx="262800" cy="142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4B0C4F8-5E94-3A77-C296-96E748DF8FD2}"/>
                  </a:ext>
                </a:extLst>
              </p14:cNvPr>
              <p14:cNvContentPartPr/>
              <p14:nvPr/>
            </p14:nvContentPartPr>
            <p14:xfrm>
              <a:off x="4648200" y="3087940"/>
              <a:ext cx="572333" cy="371697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4B0C4F8-5E94-3A77-C296-96E748DF8F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2081" y="3081823"/>
                <a:ext cx="584572" cy="3839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915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32AE-1779-87D6-78A3-967C1690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Just right click on your message and select “Show </a:t>
            </a:r>
            <a:r>
              <a:rPr lang="en-US" sz="3200" b="1" dirty="0"/>
              <a:t>map</a:t>
            </a:r>
            <a:r>
              <a:rPr lang="en-US" sz="3200" dirty="0"/>
              <a:t> of message origin”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DEBE23-CFC5-0D61-9D82-7B7B76A83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" y="2362200"/>
            <a:ext cx="7886700" cy="3016256"/>
          </a:xfrm>
        </p:spPr>
      </p:pic>
    </p:spTree>
    <p:extLst>
      <p:ext uri="{BB962C8B-B14F-4D97-AF65-F5344CB8AC3E}">
        <p14:creationId xmlns:p14="http://schemas.microsoft.com/office/powerpoint/2010/main" val="124335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A823-6AF0-5688-1507-5CAA7B8D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143750" cy="2057400"/>
          </a:xfrm>
        </p:spPr>
        <p:txBody>
          <a:bodyPr>
            <a:noAutofit/>
          </a:bodyPr>
          <a:lstStyle/>
          <a:p>
            <a:r>
              <a:rPr lang="en-US" sz="3200" dirty="0"/>
              <a:t>Here is the map location others can see…did not zoom-in  with this view…</a:t>
            </a:r>
            <a:r>
              <a:rPr lang="en-US" sz="3200" b="1" dirty="0"/>
              <a:t>you are the Green bubble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A1C4A7-E091-FDCD-43AC-1D4F61CED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667000"/>
            <a:ext cx="6420096" cy="3840480"/>
          </a:xfrm>
        </p:spPr>
      </p:pic>
    </p:spTree>
    <p:extLst>
      <p:ext uri="{BB962C8B-B14F-4D97-AF65-F5344CB8AC3E}">
        <p14:creationId xmlns:p14="http://schemas.microsoft.com/office/powerpoint/2010/main" val="88845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B2A4-B5D6-9D2C-05BD-2F4A1691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947"/>
            <a:ext cx="7467600" cy="2113111"/>
          </a:xfrm>
        </p:spPr>
        <p:txBody>
          <a:bodyPr>
            <a:noAutofit/>
          </a:bodyPr>
          <a:lstStyle/>
          <a:p>
            <a:r>
              <a:rPr lang="en-US" sz="3200" dirty="0"/>
              <a:t>When the </a:t>
            </a:r>
            <a:r>
              <a:rPr lang="en-US" sz="3200" dirty="0" err="1"/>
              <a:t>Winlink</a:t>
            </a:r>
            <a:r>
              <a:rPr lang="en-US" sz="3200" dirty="0"/>
              <a:t> field station has received and selected your message (in their Inbox), they will see this pop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7CF49-A639-68D2-7363-26A16DA13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07573"/>
            <a:ext cx="8077200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630FF9-42A8-2EAC-0AD0-C55CE39D2561}"/>
                  </a:ext>
                </a:extLst>
              </p14:cNvPr>
              <p14:cNvContentPartPr/>
              <p14:nvPr/>
            </p14:nvContentPartPr>
            <p14:xfrm>
              <a:off x="2667001" y="4901072"/>
              <a:ext cx="3276600" cy="16303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630FF9-42A8-2EAC-0AD0-C55CE39D2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0881" y="4894952"/>
                <a:ext cx="3288840" cy="1642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44307B-2404-34F1-0185-800161DE0DAC}"/>
                  </a:ext>
                </a:extLst>
              </p14:cNvPr>
              <p14:cNvContentPartPr/>
              <p14:nvPr/>
            </p14:nvContentPartPr>
            <p14:xfrm>
              <a:off x="-1218542" y="1962344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44307B-2404-34F1-0185-800161DE0D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223132" y="1957754"/>
                <a:ext cx="9450" cy="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D206B6-F9D3-C6AD-A747-15EDDF8C0F25}"/>
                  </a:ext>
                </a:extLst>
              </p14:cNvPr>
              <p14:cNvContentPartPr/>
              <p14:nvPr/>
            </p14:nvContentPartPr>
            <p14:xfrm>
              <a:off x="225959" y="3120104"/>
              <a:ext cx="67149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D206B6-F9D3-C6AD-A747-15EDDF8C0F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841" y="3113984"/>
                <a:ext cx="683725" cy="1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02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20FD-623D-B559-141A-4B4BFBFC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06269"/>
            <a:ext cx="7467600" cy="646331"/>
          </a:xfrm>
        </p:spPr>
        <p:txBody>
          <a:bodyPr/>
          <a:lstStyle/>
          <a:p>
            <a:r>
              <a:rPr lang="en-US" sz="3600" dirty="0"/>
              <a:t>Acknowledgement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F667-1421-E439-5032-76CED898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When you say Ok to a pop up return receipt request, the </a:t>
            </a:r>
            <a:r>
              <a:rPr lang="en-US" sz="3300" dirty="0" err="1"/>
              <a:t>Winlink</a:t>
            </a:r>
            <a:r>
              <a:rPr lang="en-US" sz="3300" dirty="0"/>
              <a:t> program </a:t>
            </a:r>
            <a:r>
              <a:rPr lang="en-US" sz="3300" b="1" dirty="0"/>
              <a:t>automatically</a:t>
            </a:r>
            <a:r>
              <a:rPr lang="en-US" sz="3300" dirty="0"/>
              <a:t> </a:t>
            </a:r>
            <a:r>
              <a:rPr lang="en-US" sz="3300" b="1" dirty="0"/>
              <a:t>populates your Outbox </a:t>
            </a:r>
            <a:r>
              <a:rPr lang="en-US" sz="3300" dirty="0"/>
              <a:t>with the return receipt message information…you do not have to do a “Post to Outbox” step</a:t>
            </a:r>
          </a:p>
        </p:txBody>
      </p:sp>
    </p:spTree>
    <p:extLst>
      <p:ext uri="{BB962C8B-B14F-4D97-AF65-F5344CB8AC3E}">
        <p14:creationId xmlns:p14="http://schemas.microsoft.com/office/powerpoint/2010/main" val="2675650760"/>
      </p:ext>
    </p:extLst>
  </p:cSld>
  <p:clrMapOvr>
    <a:masterClrMapping/>
  </p:clrMapOvr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5052</TotalTime>
  <Words>936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Times New Roman</vt:lpstr>
      <vt:lpstr>Wingdings</vt:lpstr>
      <vt:lpstr>Bamboo</vt:lpstr>
      <vt:lpstr>Winlink Messages with mapping information</vt:lpstr>
      <vt:lpstr>The Winlink program embeds location information in all your messages</vt:lpstr>
      <vt:lpstr>Two major benefits of have a return receipt request in your messages</vt:lpstr>
      <vt:lpstr>Message from KB7RHI to K7CLL with GPS dongle   in use, select the “Request message receipt” box when making out your message</vt:lpstr>
      <vt:lpstr>Post the message to the Outbox, in the Outbox…note the selected message Location says (GPS), Recipient says K7CLL (P2P)</vt:lpstr>
      <vt:lpstr>Just right click on your message and select “Show map of message origin”</vt:lpstr>
      <vt:lpstr>Here is the map location others can see…did not zoom-in  with this view…you are the Green bubble</vt:lpstr>
      <vt:lpstr>When the Winlink field station has received and selected your message (in their Inbox), they will see this pop up</vt:lpstr>
      <vt:lpstr>Acknowledgement info</vt:lpstr>
      <vt:lpstr>Acknowledgement request pop up </vt:lpstr>
      <vt:lpstr>K7CLL Winlink station automatically posted the reply message in the Outbox addressed back to KB7RHI, K7CLL right clicked on the message and selected  “Show map of message origin” view</vt:lpstr>
      <vt:lpstr>KB7RHI’s Inbox now has received the return receipt message, and right clicked to see map</vt:lpstr>
      <vt:lpstr>Hover with your mouse over the field station (Blue) and this is the information you will see</vt:lpstr>
      <vt:lpstr>Left click on the field station and it shows Range of 2.3 miles and bearing @ 230 degrees from your station, plus GPS Lat and Long info, LZ info?</vt:lpstr>
      <vt:lpstr>Right click on the field station and this is the information you will see</vt:lpstr>
      <vt:lpstr>You know exactly where you are, and just need to know the exact location of a field station…they have Lat/Long location and sent you a message, here is their message in your Inbox</vt:lpstr>
      <vt:lpstr>You opened up the map information from their   message…KYFJ7 (Blue) just sent you(Green) a short message, you will now be able to see their Range, Bearing and Lat Long information</vt:lpstr>
      <vt:lpstr>Just left click on the K7YFJ(Blue) bubble and you will now see Range, Bearing, Lat &amp; Long</vt:lpstr>
      <vt:lpstr>Return receipt from outside of the Winlink system…You might be trying to reach someone outside the impact zone/area</vt:lpstr>
      <vt:lpstr>Return receipt request message handling</vt:lpstr>
      <vt:lpstr>Your return receipt request sent outside of Winlink to a global internet email recipient may look like this, if they click on the down arrow…</vt:lpstr>
      <vt:lpstr>After clicking on the down arrow, they can see this info, instead of just the sender being K7YFJ</vt:lpstr>
      <vt:lpstr>The [Message receipt requested] may not be clear enough for what you are asking?</vt:lpstr>
      <vt:lpstr>SUGGESTION: Add…”Please send a short reply message back to me indicating you received this email OK to my K7YFJ@winlink.org email address”</vt:lpstr>
      <vt:lpstr>Recommended GPS dongle used by a number of stations made by GlobalSat</vt:lpstr>
      <vt:lpstr>There are a number of USB powered GPS dongles on the market that are cheaper</vt:lpstr>
      <vt:lpstr>Here is an Amazon price, some Amazon vendors are charging almost double this price…(I have no relationship with Amazon)</vt:lpstr>
    </vt:vector>
  </TitlesOfParts>
  <Company>Healthcare Association of Hawaii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SEA-PAC EMCOMM Fundamentals</dc:title>
  <dc:creator>Toby L. Clairmont, RN, CEM</dc:creator>
  <cp:lastModifiedBy>Mark Breakey</cp:lastModifiedBy>
  <cp:revision>432</cp:revision>
  <cp:lastPrinted>2015-08-23T03:34:46Z</cp:lastPrinted>
  <dcterms:created xsi:type="dcterms:W3CDTF">2002-05-01T20:53:21Z</dcterms:created>
  <dcterms:modified xsi:type="dcterms:W3CDTF">2025-05-30T05:47:40Z</dcterms:modified>
</cp:coreProperties>
</file>