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9" r:id="rId4"/>
    <p:sldId id="280" r:id="rId5"/>
    <p:sldId id="293" r:id="rId6"/>
    <p:sldId id="298" r:id="rId7"/>
    <p:sldId id="288" r:id="rId8"/>
    <p:sldId id="291" r:id="rId9"/>
    <p:sldId id="294" r:id="rId10"/>
    <p:sldId id="285" r:id="rId11"/>
    <p:sldId id="306" r:id="rId12"/>
    <p:sldId id="305" r:id="rId13"/>
    <p:sldId id="309" r:id="rId14"/>
    <p:sldId id="308" r:id="rId15"/>
    <p:sldId id="297" r:id="rId16"/>
    <p:sldId id="304" r:id="rId17"/>
    <p:sldId id="310" r:id="rId18"/>
    <p:sldId id="311" r:id="rId19"/>
    <p:sldId id="266" r:id="rId20"/>
    <p:sldId id="267" r:id="rId21"/>
    <p:sldId id="303" r:id="rId22"/>
    <p:sldId id="269" r:id="rId23"/>
    <p:sldId id="301" r:id="rId24"/>
    <p:sldId id="268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24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3655C-3EAF-4EF1-9178-094D62D9649B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F3AE7-845C-426A-AFEB-EBDAB775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8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F3AE7-845C-426A-AFEB-EBDAB77559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6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F3AE7-845C-426A-AFEB-EBDAB77559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8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8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2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7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2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56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02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1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06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9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8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8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2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6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2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5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895D6B7-4C17-4C29-9072-423797DFDDD6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DC35A-1D43-451C-ACF8-015C0113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0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njaone.com/blog/types-of-network-protocol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99DA-0A8A-8823-48F1-8E12E1CEF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415829"/>
            <a:ext cx="8825658" cy="3329581"/>
          </a:xfrm>
        </p:spPr>
        <p:txBody>
          <a:bodyPr/>
          <a:lstStyle/>
          <a:p>
            <a:pPr algn="ctr"/>
            <a:r>
              <a:rPr lang="en-US" dirty="0"/>
              <a:t>Starlink Supporting Winlink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C03C6-10BF-E313-21C4-7D4ACDEBD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Carter </a:t>
            </a:r>
            <a:r>
              <a:rPr lang="en-US" dirty="0" err="1"/>
              <a:t>davis</a:t>
            </a:r>
            <a:r>
              <a:rPr lang="en-US" dirty="0"/>
              <a:t>, KH6FV</a:t>
            </a:r>
          </a:p>
          <a:p>
            <a:pPr algn="ctr"/>
            <a:r>
              <a:rPr lang="en-US" dirty="0"/>
              <a:t>Honolulu, HI</a:t>
            </a:r>
          </a:p>
        </p:txBody>
      </p:sp>
    </p:spTree>
    <p:extLst>
      <p:ext uri="{BB962C8B-B14F-4D97-AF65-F5344CB8AC3E}">
        <p14:creationId xmlns:p14="http://schemas.microsoft.com/office/powerpoint/2010/main" val="1474688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1E77F-C275-E3E2-D525-A7A53BF07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Where to Point Starlink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EC9E0-CFF8-A63A-A568-09DB925BC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305425"/>
          </a:xfrm>
        </p:spPr>
        <p:txBody>
          <a:bodyPr>
            <a:normAutofit/>
          </a:bodyPr>
          <a:lstStyle/>
          <a:p>
            <a:r>
              <a:rPr lang="en-US" dirty="0"/>
              <a:t>Original Starlink (</a:t>
            </a:r>
            <a:r>
              <a:rPr lang="en-US" dirty="0" err="1"/>
              <a:t>Dishy</a:t>
            </a:r>
            <a:r>
              <a:rPr lang="en-US" dirty="0"/>
              <a:t>) aimed the dish for you</a:t>
            </a:r>
          </a:p>
          <a:p>
            <a:r>
              <a:rPr lang="en-US" dirty="0"/>
              <a:t>Newer models recommend via an app where to manually aim</a:t>
            </a:r>
          </a:p>
          <a:p>
            <a:r>
              <a:rPr lang="en-US" dirty="0"/>
              <a:t>Generally, away from the equator towards to poles, watch for obstructions</a:t>
            </a:r>
          </a:p>
          <a:p>
            <a:r>
              <a:rPr lang="en-US" dirty="0"/>
              <a:t>Will work in any orientation but generally will get best results</a:t>
            </a:r>
          </a:p>
          <a:p>
            <a:pPr lvl="1"/>
            <a:r>
              <a:rPr lang="en-US" sz="2000" dirty="0"/>
              <a:t>Northern Hemisphere aim north</a:t>
            </a:r>
          </a:p>
          <a:p>
            <a:pPr lvl="1"/>
            <a:r>
              <a:rPr lang="en-US" sz="2000" dirty="0"/>
              <a:t>Southern Hemisphere aim south</a:t>
            </a:r>
          </a:p>
          <a:p>
            <a:pPr lvl="1"/>
            <a:r>
              <a:rPr lang="en-US" sz="2000" dirty="0"/>
              <a:t>This is so not to interfere with GEO stationary SATs</a:t>
            </a:r>
          </a:p>
          <a:p>
            <a:pPr lvl="1"/>
            <a:r>
              <a:rPr lang="en-US" sz="2000" dirty="0"/>
              <a:t>Along the Continental Coasts, may be best oriented towards the ocean</a:t>
            </a:r>
          </a:p>
          <a:p>
            <a:pPr lvl="1"/>
            <a:r>
              <a:rPr lang="en-US" sz="2000" dirty="0"/>
              <a:t>Above the Arctic Circle may point South</a:t>
            </a:r>
          </a:p>
          <a:p>
            <a:pPr lvl="1"/>
            <a:r>
              <a:rPr lang="en-US" sz="2000" dirty="0"/>
              <a:t>Below Antarctic Circle may point North</a:t>
            </a:r>
          </a:p>
          <a:p>
            <a:r>
              <a:rPr lang="en-US" dirty="0"/>
              <a:t>An 8 to 14 degree tilt is best but will work fine laying flat especially while mobile</a:t>
            </a:r>
          </a:p>
        </p:txBody>
      </p:sp>
    </p:spTree>
    <p:extLst>
      <p:ext uri="{BB962C8B-B14F-4D97-AF65-F5344CB8AC3E}">
        <p14:creationId xmlns:p14="http://schemas.microsoft.com/office/powerpoint/2010/main" val="102432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550D0-2C70-F748-09D8-7E92B9C7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et earth with many small white dots&#10;&#10;AI-generated content may be incorrect.">
            <a:extLst>
              <a:ext uri="{FF2B5EF4-FFF2-40B4-BE49-F238E27FC236}">
                <a16:creationId xmlns:a16="http://schemas.microsoft.com/office/drawing/2014/main" id="{C69534F1-4AF2-B336-9DE6-04F744CD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5" r="17658" b="-24"/>
          <a:stretch/>
        </p:blipFill>
        <p:spPr>
          <a:xfrm>
            <a:off x="2489200" y="0"/>
            <a:ext cx="7890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21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99BF-FC89-B85F-DD07-15265815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Setting up Starlink in Seaside, required me to aim it west and not North</a:t>
            </a:r>
          </a:p>
        </p:txBody>
      </p:sp>
      <p:pic>
        <p:nvPicPr>
          <p:cNvPr id="7" name="Picture Placeholder 6" descr="A compass with a rectangular object on it&#10;&#10;AI-generated content may be incorrect.">
            <a:extLst>
              <a:ext uri="{FF2B5EF4-FFF2-40B4-BE49-F238E27FC236}">
                <a16:creationId xmlns:a16="http://schemas.microsoft.com/office/drawing/2014/main" id="{D3D1FC2C-3073-DF8A-57AE-C10673994D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 b="19717"/>
          <a:stretch>
            <a:fillRect/>
          </a:stretch>
        </p:blipFill>
        <p:spPr>
          <a:xfrm>
            <a:off x="6772275" y="0"/>
            <a:ext cx="5226050" cy="6858000"/>
          </a:xfrm>
        </p:spPr>
      </p:pic>
    </p:spTree>
    <p:extLst>
      <p:ext uri="{BB962C8B-B14F-4D97-AF65-F5344CB8AC3E}">
        <p14:creationId xmlns:p14="http://schemas.microsoft.com/office/powerpoint/2010/main" val="24228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oking up view of trees and blue sky&#10;&#10;AI-generated content may be incorrect.">
            <a:extLst>
              <a:ext uri="{FF2B5EF4-FFF2-40B4-BE49-F238E27FC236}">
                <a16:creationId xmlns:a16="http://schemas.microsoft.com/office/drawing/2014/main" id="{DA135180-2AC7-4187-2DD4-6F4BA337C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716" y="857250"/>
            <a:ext cx="6858000" cy="5143500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3DD907-93DD-0D75-48EA-C678E0BE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86" y="0"/>
            <a:ext cx="3165231" cy="6858000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445699-7EE2-16A5-915A-30EB69B71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00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ruck parked in a parking lot&#10;&#10;AI-generated content may be incorrect.">
            <a:extLst>
              <a:ext uri="{FF2B5EF4-FFF2-40B4-BE49-F238E27FC236}">
                <a16:creationId xmlns:a16="http://schemas.microsoft.com/office/drawing/2014/main" id="{D50F1CF8-FB07-0F2A-A81D-A73FEA6E6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05" y="72595"/>
            <a:ext cx="8532095" cy="639907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C24C277-865A-7D72-A445-C465018A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2796"/>
            <a:ext cx="3401064" cy="3772408"/>
          </a:xfrm>
        </p:spPr>
        <p:txBody>
          <a:bodyPr/>
          <a:lstStyle/>
          <a:p>
            <a:pPr algn="ctr"/>
            <a:r>
              <a:rPr lang="en-US" sz="2800" dirty="0"/>
              <a:t>Starlink works laying flat and in any direction, but will work best when installed with a slope and pointed in the suggested direction</a:t>
            </a:r>
          </a:p>
        </p:txBody>
      </p:sp>
    </p:spTree>
    <p:extLst>
      <p:ext uri="{BB962C8B-B14F-4D97-AF65-F5344CB8AC3E}">
        <p14:creationId xmlns:p14="http://schemas.microsoft.com/office/powerpoint/2010/main" val="234679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E069B-A7BE-5219-A297-9C8C1E27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1870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Service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DF30E-16FB-BE9B-1F10-12B4B79BB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954264"/>
            <a:ext cx="8946541" cy="5881865"/>
          </a:xfrm>
        </p:spPr>
        <p:txBody>
          <a:bodyPr>
            <a:normAutofit/>
          </a:bodyPr>
          <a:lstStyle/>
          <a:p>
            <a:r>
              <a:rPr lang="en-US" dirty="0"/>
              <a:t>Go to www.starlink.com for latest information and rates</a:t>
            </a:r>
          </a:p>
          <a:p>
            <a:r>
              <a:rPr lang="en-US" dirty="0"/>
              <a:t>Fixed, Roam &amp; Maritime Plans, NO LONG-TERM CONTRACTS</a:t>
            </a:r>
          </a:p>
          <a:p>
            <a:r>
              <a:rPr lang="en-US" dirty="0"/>
              <a:t>Residential &amp; Business</a:t>
            </a:r>
          </a:p>
          <a:p>
            <a:r>
              <a:rPr lang="en-US" dirty="0"/>
              <a:t>Demand or Congestion Charges – and Wait Lists</a:t>
            </a:r>
          </a:p>
          <a:p>
            <a:r>
              <a:rPr lang="en-US" dirty="0"/>
              <a:t>Roam Plan can Pause and Un-Pause Service</a:t>
            </a:r>
          </a:p>
          <a:p>
            <a:r>
              <a:rPr lang="en-US" dirty="0"/>
              <a:t>Service Quality</a:t>
            </a:r>
          </a:p>
          <a:p>
            <a:pPr lvl="1"/>
            <a:r>
              <a:rPr lang="en-US" dirty="0"/>
              <a:t>Priority and Non Priority</a:t>
            </a:r>
          </a:p>
          <a:p>
            <a:pPr lvl="1"/>
            <a:r>
              <a:rPr lang="en-US" dirty="0"/>
              <a:t>Best Effort – up to service, ISP does its best effort up to a service or throughput, </a:t>
            </a:r>
            <a:r>
              <a:rPr lang="en-US" dirty="0" err="1"/>
              <a:t>i.e</a:t>
            </a:r>
            <a:r>
              <a:rPr lang="en-US" dirty="0"/>
              <a:t>, service up to 1Gbps</a:t>
            </a:r>
          </a:p>
          <a:p>
            <a:pPr lvl="1"/>
            <a:r>
              <a:rPr lang="en-US" dirty="0"/>
              <a:t>Access – paying for access, no guarantee of service or throughput</a:t>
            </a:r>
          </a:p>
          <a:p>
            <a:pPr lvl="1"/>
            <a:r>
              <a:rPr lang="en-US" dirty="0"/>
              <a:t>SLA – Service Level Agreement – Contract Speed and specific grade of service and repair…You purchase 1 Gbps symmetrical service minimum i.e. STARSHIELD for US DOD</a:t>
            </a:r>
          </a:p>
          <a:p>
            <a:r>
              <a:rPr lang="en-US" dirty="0"/>
              <a:t>Go to www.starlink.com for latest information and rates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60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9084-F513-9882-AD9E-956E336C9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Mini Antenna Power Requirements</a:t>
            </a:r>
            <a:br>
              <a:rPr lang="en-US" dirty="0"/>
            </a:br>
            <a:r>
              <a:rPr lang="en-US" dirty="0"/>
              <a:t>12v – 48v 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729E2-7CD5-C7A5-19C8-DE392F673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Runs at 20-25 watts with snow melt off, max is about 40 watts</a:t>
            </a:r>
          </a:p>
          <a:p>
            <a:r>
              <a:rPr lang="en-US" sz="2400" dirty="0"/>
              <a:t>AC power supply provides 30v at 2 amps = 60 watts</a:t>
            </a:r>
          </a:p>
          <a:p>
            <a:r>
              <a:rPr lang="en-US" sz="2400" dirty="0"/>
              <a:t>Found it best if minimum voltage is not less that 13v, drop out and antenna failures occur with lower voltage</a:t>
            </a:r>
          </a:p>
          <a:p>
            <a:r>
              <a:rPr lang="en-US" sz="2400" dirty="0"/>
              <a:t>Best to use shorter power cables, OEM 15m power cable works best with 20v or higher</a:t>
            </a:r>
          </a:p>
          <a:p>
            <a:r>
              <a:rPr lang="en-US" sz="2400" dirty="0"/>
              <a:t>USB-C PD (power delivery) 20v at 5 amps min = 100 watts with smart USB-C cord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outer&#10;&#10;AI-generated content may be incorrect.">
            <a:extLst>
              <a:ext uri="{FF2B5EF4-FFF2-40B4-BE49-F238E27FC236}">
                <a16:creationId xmlns:a16="http://schemas.microsoft.com/office/drawing/2014/main" id="{817500B9-014D-76AA-773A-864D882DA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4" y="9497"/>
            <a:ext cx="8060266" cy="68485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5232708-D821-6C22-AD96-885C4F77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4925"/>
            <a:ext cx="5092906" cy="325120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EDUP Starlink Mini</a:t>
            </a:r>
            <a:br>
              <a:rPr lang="en-US" dirty="0"/>
            </a:br>
            <a:r>
              <a:rPr lang="en-US" dirty="0"/>
              <a:t>CAT 5 POE</a:t>
            </a:r>
            <a:br>
              <a:rPr lang="en-US" dirty="0"/>
            </a:br>
            <a:r>
              <a:rPr lang="en-US" dirty="0"/>
              <a:t>150 W Gig E</a:t>
            </a:r>
            <a:br>
              <a:rPr lang="en-US" dirty="0"/>
            </a:br>
            <a:r>
              <a:rPr lang="en-US" dirty="0"/>
              <a:t>DC up to 48V/3A for</a:t>
            </a:r>
            <a:br>
              <a:rPr lang="en-US" dirty="0"/>
            </a:br>
            <a:r>
              <a:rPr lang="en-US" dirty="0" err="1"/>
              <a:t>StarLink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D0D9A-5767-E9E6-05FF-C3363E30A344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30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507D0048-7A8E-BB32-1CDD-BD167F2F8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20208" r="2492" b="5954"/>
          <a:stretch/>
        </p:blipFill>
        <p:spPr>
          <a:xfrm>
            <a:off x="0" y="728134"/>
            <a:ext cx="12152286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28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D66D-537D-81E7-0487-F6032E86E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60110"/>
            <a:ext cx="9404723" cy="1400530"/>
          </a:xfrm>
        </p:spPr>
        <p:txBody>
          <a:bodyPr/>
          <a:lstStyle/>
          <a:p>
            <a:r>
              <a:rPr lang="en-US" dirty="0"/>
              <a:t>Questions/Answers &amp; 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4174E-52A1-CAF1-D858-05B48DA3D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41184"/>
            <a:ext cx="8946541" cy="5137250"/>
          </a:xfrm>
        </p:spPr>
        <p:txBody>
          <a:bodyPr>
            <a:normAutofit/>
          </a:bodyPr>
          <a:lstStyle/>
          <a:p>
            <a:r>
              <a:rPr lang="en-US" sz="2400" dirty="0"/>
              <a:t>Weather resistance with moisture tight plug</a:t>
            </a:r>
          </a:p>
          <a:p>
            <a:r>
              <a:rPr lang="en-US" sz="2400" dirty="0"/>
              <a:t>Provides CG-NAT service(like cellular service), no port forwarding</a:t>
            </a:r>
          </a:p>
          <a:p>
            <a:r>
              <a:rPr lang="en-US" sz="2400" dirty="0"/>
              <a:t>If you need port forwarding, must use a  service capable of port forwarding or an external router using the pass-through Starlink setting (turns the internal router &amp; WIFI off) or VPN service</a:t>
            </a:r>
          </a:p>
          <a:p>
            <a:r>
              <a:rPr lang="en-US" sz="2400" dirty="0"/>
              <a:t>Able to use Starlink WIFI with DMR Repeater (CAT-5) using an external router with port forwarding (port forwarding not needed w/cBridge)</a:t>
            </a:r>
          </a:p>
          <a:p>
            <a:r>
              <a:rPr lang="en-US" sz="2400" dirty="0"/>
              <a:t>Starlink speed is generally faster when bypassing Starlink router and using a 3</a:t>
            </a:r>
            <a:r>
              <a:rPr lang="en-US" sz="2400" baseline="30000" dirty="0"/>
              <a:t>rd</a:t>
            </a:r>
            <a:r>
              <a:rPr lang="en-US" sz="2400" dirty="0"/>
              <a:t> party external router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1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7804-D8D7-8A89-FB4F-703E2C80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Starlink is just another ISP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B4A6C-26AC-27CA-52C4-E4F42DE8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558"/>
            <a:ext cx="10515600" cy="4846108"/>
          </a:xfrm>
        </p:spPr>
        <p:txBody>
          <a:bodyPr>
            <a:normAutofit/>
          </a:bodyPr>
          <a:lstStyle/>
          <a:p>
            <a:r>
              <a:rPr lang="en-US" sz="3600" dirty="0"/>
              <a:t>Starlink will supply satellite access to Telnet </a:t>
            </a:r>
          </a:p>
          <a:p>
            <a:r>
              <a:rPr lang="en-US" sz="3200" b="0" i="0" dirty="0">
                <a:effectLst/>
                <a:latin typeface="Century Gothic" panose="020B0502020202020204" pitchFamily="34" charset="0"/>
              </a:rPr>
              <a:t>Telnet, an acronym for “Teletype Network,” is a </a:t>
            </a:r>
            <a:r>
              <a:rPr lang="en-US" sz="3200" b="0" i="0" u="none" strike="noStrike" dirty="0">
                <a:effectLst/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network protocol</a:t>
            </a:r>
            <a:r>
              <a:rPr lang="en-US" sz="3200" b="0" i="0" dirty="0">
                <a:effectLst/>
                <a:latin typeface="Century Gothic" panose="020B0502020202020204" pitchFamily="34" charset="0"/>
              </a:rPr>
              <a:t> used on the Internet or local area networks. It provides a bidirectional interactive text-oriented communication facility using a virtual terminal connection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It’s simple but unsecure, perfect for Winlink</a:t>
            </a:r>
            <a:endParaRPr lang="en-US" sz="3600" dirty="0">
              <a:latin typeface="Century Gothic" panose="020B0502020202020204" pitchFamily="34" charset="0"/>
            </a:endParaRP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58406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E5D9-37C9-1B0B-96F8-258E1F724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Questions/Answers &amp; 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3D67E-B329-EB1A-1820-DB7A6F7AD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6039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terrestrial Internet service is available, terrestrial service is probably the better option over Starlink</a:t>
            </a:r>
          </a:p>
          <a:p>
            <a:r>
              <a:rPr lang="en-US" dirty="0"/>
              <a:t>As a backup or if you need service in a rural area not serviced by terrestrial Internet service, Starlink is a game changer.</a:t>
            </a:r>
          </a:p>
          <a:p>
            <a:r>
              <a:rPr lang="en-US" dirty="0"/>
              <a:t>If you are a traveling roamer like a boater, RVer or camper…Starlink is a game changer.</a:t>
            </a:r>
          </a:p>
          <a:p>
            <a:r>
              <a:rPr lang="en-US" dirty="0"/>
              <a:t>Plan changes that adjust to service coverage &amp; demands will be often with Starlink.  You will need to evaluate plan options often.</a:t>
            </a:r>
          </a:p>
          <a:p>
            <a:r>
              <a:rPr lang="en-US" dirty="0"/>
              <a:t>Currently $10-10GB, $50-50GB, &amp; $165 unlimited Roaming Plans that can be paused</a:t>
            </a:r>
          </a:p>
          <a:p>
            <a:r>
              <a:rPr lang="en-US" dirty="0"/>
              <a:t>The business strategy of Elon Musk and Starlink, “would rather have 100 subscribers paying $200 per month than 200 subscribers paying $100 per month”.  Plans adjust by regions, number of users, and ability to pay.</a:t>
            </a:r>
          </a:p>
        </p:txBody>
      </p:sp>
    </p:spTree>
    <p:extLst>
      <p:ext uri="{BB962C8B-B14F-4D97-AF65-F5344CB8AC3E}">
        <p14:creationId xmlns:p14="http://schemas.microsoft.com/office/powerpoint/2010/main" val="2427487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CEAC6-BFB4-13F7-9EEB-9C73B32CF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A7AD-7B6E-8424-D1CB-4D688113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15652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Questions/Answers Regarding </a:t>
            </a:r>
            <a:br>
              <a:rPr lang="en-US" dirty="0"/>
            </a:br>
            <a:r>
              <a:rPr lang="en-US" dirty="0"/>
              <a:t>Snow Melt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9702-0DE6-0E31-1696-D0B1DB90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994149"/>
            <a:ext cx="9800774" cy="4648199"/>
          </a:xfrm>
        </p:spPr>
        <p:txBody>
          <a:bodyPr>
            <a:normAutofit/>
          </a:bodyPr>
          <a:lstStyle/>
          <a:p>
            <a:r>
              <a:rPr lang="en-US" sz="2400" dirty="0"/>
              <a:t>If power consumption is not factor and you have unlimited power source, select </a:t>
            </a:r>
            <a:r>
              <a:rPr lang="en-US" sz="2400" b="1" dirty="0"/>
              <a:t>snow melt </a:t>
            </a:r>
            <a:r>
              <a:rPr lang="en-US" sz="2400" dirty="0"/>
              <a:t>in </a:t>
            </a:r>
            <a:r>
              <a:rPr lang="en-US" sz="2400" b="1" dirty="0"/>
              <a:t>Automatic Mode</a:t>
            </a:r>
          </a:p>
          <a:p>
            <a:r>
              <a:rPr lang="en-US" sz="2400" dirty="0"/>
              <a:t>If in mobile operation, leave </a:t>
            </a:r>
            <a:r>
              <a:rPr lang="en-US" sz="2400" b="1" dirty="0"/>
              <a:t>snow melt </a:t>
            </a:r>
            <a:r>
              <a:rPr lang="en-US" sz="2400" dirty="0"/>
              <a:t>in </a:t>
            </a:r>
            <a:r>
              <a:rPr lang="en-US" sz="2400" b="1" dirty="0"/>
              <a:t>Automatic Mode</a:t>
            </a:r>
          </a:p>
          <a:p>
            <a:r>
              <a:rPr lang="en-US" sz="2400" dirty="0"/>
              <a:t>If power consumption is a factor and cold weather, snow, ice, sleet or rain is not a factor, </a:t>
            </a:r>
            <a:r>
              <a:rPr lang="en-US" sz="2400" b="1" dirty="0"/>
              <a:t>turn snow melt off</a:t>
            </a:r>
          </a:p>
          <a:p>
            <a:r>
              <a:rPr lang="en-US" sz="2400" dirty="0"/>
              <a:t>Starlink antennas do not have a heater, they increase phase array power to melt snow/ice</a:t>
            </a:r>
          </a:p>
          <a:p>
            <a:r>
              <a:rPr lang="en-US" sz="2400" dirty="0"/>
              <a:t>Starlink antennas do not have temp gage, they measure S/N ratio and as it degrades it increases power, this process also improves mobile operations w/snow melt in auto mode</a:t>
            </a:r>
          </a:p>
        </p:txBody>
      </p:sp>
    </p:spTree>
    <p:extLst>
      <p:ext uri="{BB962C8B-B14F-4D97-AF65-F5344CB8AC3E}">
        <p14:creationId xmlns:p14="http://schemas.microsoft.com/office/powerpoint/2010/main" val="399707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475E-8DCA-260C-1531-3DCDA2A4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83385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Questions/Answers &amp; FAQ</a:t>
            </a:r>
            <a:br>
              <a:rPr lang="en-US" dirty="0"/>
            </a:br>
            <a:r>
              <a:rPr lang="en-US" sz="3600" dirty="0"/>
              <a:t>How to minimize Starlink Mini total usage per month?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C5E2-63CD-3B70-5192-FCA9AD2A4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900518"/>
            <a:ext cx="8946541" cy="495748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400" dirty="0"/>
              <a:t>Reduce or delay auto update services on devices connected</a:t>
            </a:r>
          </a:p>
          <a:p>
            <a:pPr lvl="1"/>
            <a:r>
              <a:rPr lang="en-US" sz="2400" dirty="0"/>
              <a:t>Firmware/OS updates</a:t>
            </a:r>
          </a:p>
          <a:p>
            <a:pPr lvl="1"/>
            <a:r>
              <a:rPr lang="en-US" sz="2400" dirty="0"/>
              <a:t>Synchronizing files, photos with cloud servers</a:t>
            </a:r>
          </a:p>
          <a:p>
            <a:pPr lvl="1"/>
            <a:r>
              <a:rPr lang="en-US" sz="2400" dirty="0"/>
              <a:t>Do these activities while on unlimited data plans</a:t>
            </a:r>
          </a:p>
          <a:p>
            <a:r>
              <a:rPr lang="en-US" sz="2400" dirty="0"/>
              <a:t>Minimize speed test while connected to Starlink</a:t>
            </a:r>
          </a:p>
          <a:p>
            <a:r>
              <a:rPr lang="en-US" sz="2400" dirty="0"/>
              <a:t>Use “Sleep Schedule” overnight when not using</a:t>
            </a:r>
          </a:p>
          <a:p>
            <a:r>
              <a:rPr lang="en-US" sz="2400" dirty="0"/>
              <a:t>Watch videos at a lower quality setting i.e. reducing 4k to 720p</a:t>
            </a:r>
          </a:p>
          <a:p>
            <a:r>
              <a:rPr lang="en-US" sz="2400" dirty="0"/>
              <a:t>Turn YouTube autoplay off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05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614E-89F0-D701-1A81-7FFA5A89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25" y="24951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Why is Starlink so Vital to Hams</a:t>
            </a:r>
          </a:p>
        </p:txBody>
      </p:sp>
      <p:pic>
        <p:nvPicPr>
          <p:cNvPr id="4" name="Picture 2" descr="pace visual">
            <a:extLst>
              <a:ext uri="{FF2B5EF4-FFF2-40B4-BE49-F238E27FC236}">
                <a16:creationId xmlns:a16="http://schemas.microsoft.com/office/drawing/2014/main" id="{A5FC5EB5-7838-2F56-56AA-08B605BABC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7" y="1481507"/>
            <a:ext cx="10714025" cy="53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58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D098-C1DE-9D62-21F9-BDAE17B7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Questions/Answers &amp; 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F34C1-871D-8E37-A2B4-CFD898860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01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 use a PACE Plan for all critical functions</a:t>
            </a:r>
          </a:p>
          <a:p>
            <a:r>
              <a:rPr lang="en-US" dirty="0"/>
              <a:t>Primary, Alternate, Contingency, Emergency</a:t>
            </a:r>
          </a:p>
          <a:p>
            <a:pPr lvl="1"/>
            <a:r>
              <a:rPr lang="en-US" dirty="0"/>
              <a:t>Communications (different smart phones with different service providers, radio RF (HF &amp; VHF/UHF) SAT Service (InReach &amp; Starlink). Also, out of state emergency contact/notification</a:t>
            </a:r>
          </a:p>
          <a:p>
            <a:pPr lvl="1"/>
            <a:r>
              <a:rPr lang="en-US" dirty="0"/>
              <a:t>Energy</a:t>
            </a:r>
          </a:p>
          <a:p>
            <a:pPr lvl="2"/>
            <a:r>
              <a:rPr lang="en-US" dirty="0"/>
              <a:t>Commercial power, Roof PV w/Powerwall Battery Backup, Generator, Powerwerks Box &amp; portable batteries</a:t>
            </a:r>
          </a:p>
          <a:p>
            <a:pPr lvl="2"/>
            <a:r>
              <a:rPr lang="en-US" dirty="0"/>
              <a:t>Gasoline &amp; Propane</a:t>
            </a:r>
          </a:p>
          <a:p>
            <a:pPr lvl="1"/>
            <a:r>
              <a:rPr lang="en-US" dirty="0"/>
              <a:t>Food/Water</a:t>
            </a:r>
          </a:p>
          <a:p>
            <a:pPr lvl="2"/>
            <a:r>
              <a:rPr lang="en-US" dirty="0"/>
              <a:t>Personal storage, coordinate additional resources with family</a:t>
            </a:r>
          </a:p>
          <a:p>
            <a:pPr lvl="1"/>
            <a:r>
              <a:rPr lang="en-US" dirty="0"/>
              <a:t>Shelter</a:t>
            </a:r>
          </a:p>
          <a:p>
            <a:pPr lvl="2"/>
            <a:r>
              <a:rPr lang="en-US" dirty="0"/>
              <a:t>Home, other family homes on same island, neighbor island family homes, mainland family homes, mainland RV</a:t>
            </a:r>
          </a:p>
        </p:txBody>
      </p:sp>
    </p:spTree>
    <p:extLst>
      <p:ext uri="{BB962C8B-B14F-4D97-AF65-F5344CB8AC3E}">
        <p14:creationId xmlns:p14="http://schemas.microsoft.com/office/powerpoint/2010/main" val="2266690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506AE-4A74-F204-A006-4A76B8C5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BD17-E5E3-8AEC-46C0-2DD4D4342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415829"/>
            <a:ext cx="8825658" cy="3329581"/>
          </a:xfrm>
        </p:spPr>
        <p:txBody>
          <a:bodyPr/>
          <a:lstStyle/>
          <a:p>
            <a:pPr algn="ctr"/>
            <a:r>
              <a:rPr lang="en-US" dirty="0"/>
              <a:t>Starlink Supporting Winlink</a:t>
            </a:r>
            <a:br>
              <a:rPr lang="en-US" dirty="0"/>
            </a:br>
            <a:r>
              <a:rPr lang="en-US" dirty="0"/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524AE-B644-207B-00C7-03FCDC8F5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Carter </a:t>
            </a:r>
            <a:r>
              <a:rPr lang="en-US" dirty="0" err="1"/>
              <a:t>davis</a:t>
            </a:r>
            <a:r>
              <a:rPr lang="en-US" dirty="0"/>
              <a:t>, KH6FV</a:t>
            </a:r>
          </a:p>
          <a:p>
            <a:pPr algn="ctr"/>
            <a:r>
              <a:rPr lang="en-US" dirty="0"/>
              <a:t>Honolulu, HI</a:t>
            </a:r>
          </a:p>
        </p:txBody>
      </p:sp>
    </p:spTree>
    <p:extLst>
      <p:ext uri="{BB962C8B-B14F-4D97-AF65-F5344CB8AC3E}">
        <p14:creationId xmlns:p14="http://schemas.microsoft.com/office/powerpoint/2010/main" val="4149785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0A9E-6500-1347-F214-308B5757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4791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Current Starlink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7FC9-EBE7-376F-190E-189803587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420496"/>
            <a:ext cx="8946541" cy="5081904"/>
          </a:xfrm>
        </p:spPr>
        <p:txBody>
          <a:bodyPr>
            <a:normAutofit/>
          </a:bodyPr>
          <a:lstStyle/>
          <a:p>
            <a:r>
              <a:rPr lang="en-US" sz="2400" dirty="0"/>
              <a:t>Multiple versions</a:t>
            </a:r>
            <a:r>
              <a:rPr lang="en-US" sz="2400" b="0" i="0" dirty="0">
                <a:effectLst/>
                <a:latin typeface="Google Sans"/>
              </a:rPr>
              <a:t> of Starlink satellites, including v0.9, v1.0, v1.5, and V2 mini, now launching a larger V2 satellite  (some call it V3)</a:t>
            </a:r>
          </a:p>
          <a:p>
            <a:pPr lvl="1"/>
            <a:r>
              <a:rPr lang="en-US" sz="2400" dirty="0">
                <a:latin typeface="Google Sans"/>
              </a:rPr>
              <a:t>C</a:t>
            </a:r>
            <a:r>
              <a:rPr lang="en-US" sz="2400" b="0" i="0" dirty="0">
                <a:effectLst/>
                <a:latin typeface="Google Sans"/>
              </a:rPr>
              <a:t>apable of terabyte speeds and  throughput along with direct to cellular connections</a:t>
            </a:r>
          </a:p>
          <a:p>
            <a:pPr lvl="1"/>
            <a:r>
              <a:rPr lang="en-US" sz="2400" dirty="0">
                <a:latin typeface="Google Sans"/>
              </a:rPr>
              <a:t>Optical mesh networking between satellites</a:t>
            </a:r>
          </a:p>
          <a:p>
            <a:pPr lvl="1"/>
            <a:r>
              <a:rPr lang="en-US" sz="2400" dirty="0">
                <a:latin typeface="Google Sans"/>
              </a:rPr>
              <a:t>As of </a:t>
            </a:r>
            <a:r>
              <a:rPr lang="en-US" sz="2400" b="0" i="0" dirty="0">
                <a:effectLst/>
                <a:latin typeface="Google Sans"/>
              </a:rPr>
              <a:t>May 10, 2025, there are 7,135 Starlink satellites in orbit, with 7,105 of them operational, 1146 deorbited</a:t>
            </a:r>
          </a:p>
          <a:p>
            <a:pPr lvl="1"/>
            <a:r>
              <a:rPr lang="en-US" sz="2400" dirty="0">
                <a:latin typeface="Google Sans"/>
              </a:rPr>
              <a:t>12,000 planned satellites, potentially expanding to 42,000</a:t>
            </a:r>
          </a:p>
          <a:p>
            <a:r>
              <a:rPr lang="en-US" sz="2400" dirty="0">
                <a:latin typeface="Google Sans"/>
              </a:rPr>
              <a:t>In 2025, over 150 ground stations around the world</a:t>
            </a:r>
          </a:p>
          <a:p>
            <a:r>
              <a:rPr lang="en-US" sz="2400" dirty="0">
                <a:latin typeface="Google Sans"/>
              </a:rPr>
              <a:t>In 2025, 37 POPs globally </a:t>
            </a:r>
          </a:p>
          <a:p>
            <a:r>
              <a:rPr lang="en-US" sz="2400" dirty="0">
                <a:latin typeface="Google Sans"/>
              </a:rPr>
              <a:t>5.4 million subscribers as of March 2025</a:t>
            </a:r>
          </a:p>
        </p:txBody>
      </p:sp>
    </p:spTree>
    <p:extLst>
      <p:ext uri="{BB962C8B-B14F-4D97-AF65-F5344CB8AC3E}">
        <p14:creationId xmlns:p14="http://schemas.microsoft.com/office/powerpoint/2010/main" val="123401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B6F46A37-DB0E-ACC2-6377-E14D80469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7" y="542535"/>
            <a:ext cx="10938933" cy="5900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E4F7FB-A3B1-AE9F-E5C0-ABD1E7D3027D}"/>
              </a:ext>
            </a:extLst>
          </p:cNvPr>
          <p:cNvSpPr txBox="1"/>
          <p:nvPr/>
        </p:nvSpPr>
        <p:spPr>
          <a:xfrm>
            <a:off x="5806593" y="887601"/>
            <a:ext cx="27693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V2 Heavy Satellite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AE6035-E7F1-4CD8-87C5-05409C6B3968}"/>
              </a:ext>
            </a:extLst>
          </p:cNvPr>
          <p:cNvSpPr txBox="1"/>
          <p:nvPr/>
        </p:nvSpPr>
        <p:spPr>
          <a:xfrm>
            <a:off x="8677563" y="887602"/>
            <a:ext cx="25661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V2 Mini Satellite </a:t>
            </a:r>
          </a:p>
        </p:txBody>
      </p:sp>
    </p:spTree>
    <p:extLst>
      <p:ext uri="{BB962C8B-B14F-4D97-AF65-F5344CB8AC3E}">
        <p14:creationId xmlns:p14="http://schemas.microsoft.com/office/powerpoint/2010/main" val="224801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et earth with many small white dots&#10;&#10;AI-generated content may be incorrect.">
            <a:extLst>
              <a:ext uri="{FF2B5EF4-FFF2-40B4-BE49-F238E27FC236}">
                <a16:creationId xmlns:a16="http://schemas.microsoft.com/office/drawing/2014/main" id="{3334AA74-53E4-1FF7-44AF-B9A99EE71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5" r="17658" b="-24"/>
          <a:stretch/>
        </p:blipFill>
        <p:spPr>
          <a:xfrm>
            <a:off x="2489200" y="0"/>
            <a:ext cx="7890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57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AFF7-C505-DDE9-82D2-51B6EB9F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C56C-8752-0EDD-E465-A6EE20F0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9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Starlink Ground Station</a:t>
            </a:r>
            <a:br>
              <a:rPr lang="en-US" dirty="0"/>
            </a:br>
            <a:r>
              <a:rPr lang="en-US" dirty="0"/>
              <a:t>Connect to POP Stations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group of white spheres on top of a fence&#10;&#10;AI-generated content may be incorrect.">
            <a:extLst>
              <a:ext uri="{FF2B5EF4-FFF2-40B4-BE49-F238E27FC236}">
                <a16:creationId xmlns:a16="http://schemas.microsoft.com/office/drawing/2014/main" id="{7D5325E8-6D1E-53F7-A203-14F65363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b="14303"/>
          <a:stretch/>
        </p:blipFill>
        <p:spPr>
          <a:xfrm>
            <a:off x="0" y="1347257"/>
            <a:ext cx="12192000" cy="55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8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60C75-0F25-651C-4715-6136B7853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Internal Parabolic Ant</a:t>
            </a:r>
          </a:p>
        </p:txBody>
      </p:sp>
      <p:pic>
        <p:nvPicPr>
          <p:cNvPr id="4" name="Picture 3" descr="A large white dome with a round object&#10;&#10;AI-generated content may be incorrect.">
            <a:extLst>
              <a:ext uri="{FF2B5EF4-FFF2-40B4-BE49-F238E27FC236}">
                <a16:creationId xmlns:a16="http://schemas.microsoft.com/office/drawing/2014/main" id="{A0AF44A3-A080-AC15-A3B7-48D9A0BA9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14798" r="16528" b="16527"/>
          <a:stretch/>
        </p:blipFill>
        <p:spPr>
          <a:xfrm>
            <a:off x="1845733" y="1752582"/>
            <a:ext cx="8906933" cy="51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4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44E4-3503-0B19-F45D-DB3898E2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44" y="435785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Point of Presence (POP)</a:t>
            </a:r>
            <a:br>
              <a:rPr lang="en-US" dirty="0"/>
            </a:br>
            <a:r>
              <a:rPr lang="en-US" dirty="0"/>
              <a:t>Where your WAN Address </a:t>
            </a:r>
            <a:br>
              <a:rPr lang="en-US" dirty="0"/>
            </a:br>
            <a:r>
              <a:rPr lang="en-US" dirty="0"/>
              <a:t>Connects to the Internet</a:t>
            </a:r>
          </a:p>
        </p:txBody>
      </p:sp>
      <p:pic>
        <p:nvPicPr>
          <p:cNvPr id="1026" name="Picture 2" descr="pop 1 1">
            <a:extLst>
              <a:ext uri="{FF2B5EF4-FFF2-40B4-BE49-F238E27FC236}">
                <a16:creationId xmlns:a16="http://schemas.microsoft.com/office/drawing/2014/main" id="{00031FBC-CFED-FEB1-5DB7-41E52B47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140" y="2588614"/>
            <a:ext cx="7033720" cy="40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12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C8BE8-8672-BE2D-EBDF-01EA258F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5907"/>
          </a:xfrm>
        </p:spPr>
        <p:txBody>
          <a:bodyPr/>
          <a:lstStyle/>
          <a:p>
            <a:pPr algn="ctr"/>
            <a:r>
              <a:rPr lang="en-US" dirty="0"/>
              <a:t>Starlink Subscriber Terminals</a:t>
            </a:r>
          </a:p>
        </p:txBody>
      </p:sp>
      <p:pic>
        <p:nvPicPr>
          <p:cNvPr id="2050" name="Picture 2" descr="r/Starlink - Updated Starlink versions chart. Rev June 2024">
            <a:extLst>
              <a:ext uri="{FF2B5EF4-FFF2-40B4-BE49-F238E27FC236}">
                <a16:creationId xmlns:a16="http://schemas.microsoft.com/office/drawing/2014/main" id="{20ED6ADD-6924-CB35-2772-A278FFE5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7" y="905907"/>
            <a:ext cx="6790266" cy="59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2982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1174</Words>
  <Application>Microsoft Office PowerPoint</Application>
  <PresentationFormat>Widescreen</PresentationFormat>
  <Paragraphs>102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Century Gothic</vt:lpstr>
      <vt:lpstr>Google Sans</vt:lpstr>
      <vt:lpstr>Wingdings 3</vt:lpstr>
      <vt:lpstr>Ion</vt:lpstr>
      <vt:lpstr>Starlink Supporting Winlink</vt:lpstr>
      <vt:lpstr>Starlink is just another ISP</vt:lpstr>
      <vt:lpstr>Current Starlink Status</vt:lpstr>
      <vt:lpstr>PowerPoint Presentation</vt:lpstr>
      <vt:lpstr>PowerPoint Presentation</vt:lpstr>
      <vt:lpstr>Starlink Ground Station Connect to POP Stations </vt:lpstr>
      <vt:lpstr>Internal Parabolic Ant</vt:lpstr>
      <vt:lpstr>Point of Presence (POP) Where your WAN Address  Connects to the Internet</vt:lpstr>
      <vt:lpstr>Starlink Subscriber Terminals</vt:lpstr>
      <vt:lpstr>Where to Point Starlink</vt:lpstr>
      <vt:lpstr>PowerPoint Presentation</vt:lpstr>
      <vt:lpstr>Setting up Starlink in Seaside, required me to aim it west and not North</vt:lpstr>
      <vt:lpstr>PowerPoint Presentation</vt:lpstr>
      <vt:lpstr>Starlink works laying flat and in any direction, but will work best when installed with a slope and pointed in the suggested direction</vt:lpstr>
      <vt:lpstr>Service Plans</vt:lpstr>
      <vt:lpstr>Mini Antenna Power Requirements 12v – 48v DC</vt:lpstr>
      <vt:lpstr> EDUP Starlink Mini CAT 5 POE 150 W Gig E DC up to 48V/3A for StarLink</vt:lpstr>
      <vt:lpstr>PowerPoint Presentation</vt:lpstr>
      <vt:lpstr>Questions/Answers &amp; FAQ</vt:lpstr>
      <vt:lpstr>Questions/Answers &amp; FAQ</vt:lpstr>
      <vt:lpstr>Questions/Answers Regarding  Snow Melt</vt:lpstr>
      <vt:lpstr>Questions/Answers &amp; FAQ How to minimize Starlink Mini total usage per month? </vt:lpstr>
      <vt:lpstr>Why is Starlink so Vital to Hams</vt:lpstr>
      <vt:lpstr>Questions/Answers &amp; FAQ</vt:lpstr>
      <vt:lpstr>Starlink Supporting Winlink 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 Davis</dc:creator>
  <cp:lastModifiedBy>C Davis</cp:lastModifiedBy>
  <cp:revision>5</cp:revision>
  <dcterms:created xsi:type="dcterms:W3CDTF">2025-05-30T03:58:10Z</dcterms:created>
  <dcterms:modified xsi:type="dcterms:W3CDTF">2025-06-01T19:11:23Z</dcterms:modified>
</cp:coreProperties>
</file>